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xml.rels" ContentType="application/vnd.openxmlformats-package.relationships+xml"/>
  <Override PartName="/ppt/notesSlides/_rels/notesSlide33.xml.rels" ContentType="application/vnd.openxmlformats-package.relationships+xml"/>
  <Override PartName="/ppt/notesSlides/_rels/notesSlide7.xml.rels" ContentType="application/vnd.openxmlformats-package.relationships+xml"/>
  <Override PartName="/ppt/notesSlides/notesSlide33.xml" ContentType="application/vnd.openxmlformats-officedocument.presentationml.notesSlide+xml"/>
  <Override PartName="/ppt/notesSlides/notesSlide1.xml" ContentType="application/vnd.openxmlformats-officedocument.presentationml.notesSlide+xml"/>
  <Override PartName="/ppt/notesSlides/notesSlide7.xml" ContentType="application/vnd.openxmlformats-officedocument.presentationml.notesSlide+xml"/>
  <Override PartName="/ppt/media/image64.wmf" ContentType="image/x-wmf"/>
  <Override PartName="/ppt/media/image63.jpeg" ContentType="image/jpeg"/>
  <Override PartName="/ppt/media/image61.wmf" ContentType="image/x-wmf"/>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4.png" ContentType="image/png"/>
  <Override PartName="/ppt/media/image68.png" ContentType="image/png"/>
  <Override PartName="/ppt/media/image43.png" ContentType="image/png"/>
  <Override PartName="/ppt/media/image67.png" ContentType="image/png"/>
  <Override PartName="/ppt/media/image42.png" ContentType="image/png"/>
  <Override PartName="/ppt/media/image66.png" ContentType="image/png"/>
  <Override PartName="/ppt/media/image41.png" ContentType="image/png"/>
  <Override PartName="/ppt/media/image65.png" ContentType="image/png"/>
  <Override PartName="/ppt/media/image40.png" ContentType="image/png"/>
  <Override PartName="/ppt/media/image39.png" ContentType="image/png"/>
  <Override PartName="/ppt/media/image38.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62.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60.png" ContentType="image/png"/>
  <Override PartName="/ppt/media/image5.png" ContentType="image/png"/>
  <Override PartName="/ppt/media/image6.png" ContentType="image/png"/>
  <Override PartName="/ppt/media/image13.jpeg" ContentType="image/jpeg"/>
  <Override PartName="/ppt/media/image14.jpeg" ContentType="image/jpe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192"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93"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94"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95"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96" name="PlaceHolder 6"/>
          <p:cNvSpPr>
            <a:spLocks noGrp="1"/>
          </p:cNvSpPr>
          <p:nvPr>
            <p:ph type="sldNum"/>
          </p:nvPr>
        </p:nvSpPr>
        <p:spPr>
          <a:xfrm>
            <a:off x="4399200" y="9555480"/>
            <a:ext cx="3372840" cy="502560"/>
          </a:xfrm>
          <a:prstGeom prst="rect">
            <a:avLst/>
          </a:prstGeom>
        </p:spPr>
        <p:txBody>
          <a:bodyPr lIns="0" rIns="0" tIns="0" bIns="0" anchor="b"/>
          <a:p>
            <a:pPr algn="r"/>
            <a:fld id="{49DA7DE1-B63E-4753-89CC-1EFD72A21B1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E379E9C2-4707-4A44-8950-A63E45DD05E6}" type="slidenum">
              <a:rPr b="0" lang="en-US" sz="1200" spc="-1" strike="noStrike">
                <a:solidFill>
                  <a:srgbClr val="000000"/>
                </a:solidFill>
                <a:latin typeface="Arial"/>
              </a:rPr>
              <a:t>&lt;number&gt;</a:t>
            </a:fld>
            <a:endParaRPr b="0" lang="en-US" sz="1200" spc="-1" strike="noStrike">
              <a:latin typeface="Arial"/>
            </a:endParaRPr>
          </a:p>
        </p:txBody>
      </p:sp>
      <p:sp>
        <p:nvSpPr>
          <p:cNvPr id="517" name="PlaceHolder 2"/>
          <p:cNvSpPr>
            <a:spLocks noGrp="1"/>
          </p:cNvSpPr>
          <p:nvPr>
            <p:ph type="sldImg"/>
          </p:nvPr>
        </p:nvSpPr>
        <p:spPr>
          <a:xfrm>
            <a:off x="1147680" y="689040"/>
            <a:ext cx="4564800" cy="3425040"/>
          </a:xfrm>
          <a:prstGeom prst="rect">
            <a:avLst/>
          </a:prstGeom>
        </p:spPr>
      </p:sp>
      <p:sp>
        <p:nvSpPr>
          <p:cNvPr id="518" name="PlaceHolder 3"/>
          <p:cNvSpPr>
            <a:spLocks noGrp="1"/>
          </p:cNvSpPr>
          <p:nvPr>
            <p:ph type="body"/>
          </p:nvPr>
        </p:nvSpPr>
        <p:spPr>
          <a:xfrm>
            <a:off x="915480" y="4343760"/>
            <a:ext cx="5026320" cy="4110480"/>
          </a:xfrm>
          <a:prstGeom prst="rect">
            <a:avLst/>
          </a:prstGeom>
        </p:spPr>
        <p:txBody>
          <a:bodyPr lIns="90000" rIns="90000" tIns="45000" bIns="45000"/>
          <a:p>
            <a:endParaRPr b="0" lang="en-US" sz="20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1143000" y="685800"/>
            <a:ext cx="4571280" cy="3428280"/>
          </a:xfrm>
          <a:prstGeom prst="rect">
            <a:avLst/>
          </a:prstGeom>
        </p:spPr>
      </p:sp>
      <p:sp>
        <p:nvSpPr>
          <p:cNvPr id="523"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524"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06E81F5-ACF9-40C5-A278-3A0F3E26E4D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1143000" y="685800"/>
            <a:ext cx="4571280" cy="3428280"/>
          </a:xfrm>
          <a:prstGeom prst="rect">
            <a:avLst/>
          </a:prstGeom>
        </p:spPr>
      </p:sp>
      <p:sp>
        <p:nvSpPr>
          <p:cNvPr id="520"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521"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7061AD5-DD0F-41A4-9F86-18F9D8B7054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6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8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8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8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8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8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9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a:t>
            </a:r>
            <a:r>
              <a:rPr b="0" lang="en-US" sz="4400" spc="-1" strike="noStrike">
                <a:latin typeface="Arial"/>
              </a:rPr>
              <a:t>mat</a:t>
            </a:r>
            <a:endParaRPr b="0" lang="en-US"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4680"/>
            <a:ext cx="8228880" cy="11422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53" name="PlaceHolder 2"/>
          <p:cNvSpPr>
            <a:spLocks noGrp="1"/>
          </p:cNvSpPr>
          <p:nvPr>
            <p:ph type="body"/>
          </p:nvPr>
        </p:nvSpPr>
        <p:spPr>
          <a:xfrm>
            <a:off x="457200" y="1600200"/>
            <a:ext cx="4015440" cy="45252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54" name="PlaceHolder 3"/>
          <p:cNvSpPr>
            <a:spLocks noGrp="1"/>
          </p:cNvSpPr>
          <p:nvPr>
            <p:ph type="body"/>
          </p:nvPr>
        </p:nvSpPr>
        <p:spPr>
          <a:xfrm>
            <a:off x="4674240" y="1600200"/>
            <a:ext cx="4015440" cy="45252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 Id="rId18"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61.wmf"/><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hyperlink" Target="http://aws.amazon.com/ec2/" TargetMode="External"/><Relationship Id="rId2" Type="http://schemas.openxmlformats.org/officeDocument/2006/relationships/hyperlink" Target="http://aws.amazon.com/s3/" TargetMode="External"/><Relationship Id="rId3" Type="http://schemas.openxmlformats.org/officeDocument/2006/relationships/hyperlink" Target="http://www.rackspacecloud.com/cloud_hosting_products/servers" TargetMode="External"/><Relationship Id="rId4" Type="http://schemas.openxmlformats.org/officeDocument/2006/relationships/hyperlink" Target="http://www.flexiscale.com/" TargetMode="External"/><Relationship Id="rId5" Type="http://schemas.openxmlformats.org/officeDocument/2006/relationships/hyperlink" Target="http://code.google.com/appengine/" TargetMode="External"/><Relationship Id="rId6" Type="http://schemas.openxmlformats.org/officeDocument/2006/relationships/hyperlink" Target="http://www.microsoft.com/windowsazure/" TargetMode="External"/><Relationship Id="rId7" Type="http://schemas.openxmlformats.org/officeDocument/2006/relationships/hyperlink" Target="http://www.microsoft.com/windowsazure/" TargetMode="External"/><Relationship Id="rId8" Type="http://schemas.openxmlformats.org/officeDocument/2006/relationships/hyperlink" Target="http://www.salesforce.com/platform/" TargetMode="External"/><Relationship Id="rId9" Type="http://schemas.openxmlformats.org/officeDocument/2006/relationships/hyperlink" Target="http://www.gmail.com/" TargetMode="External"/><Relationship Id="rId10" Type="http://schemas.openxmlformats.org/officeDocument/2006/relationships/hyperlink" Target="http://www.hotmail.com/" TargetMode="External"/><Relationship Id="rId11" Type="http://schemas.openxmlformats.org/officeDocument/2006/relationships/hyperlink" Target="http://docs.google.com/" TargetMode="External"/><Relationship Id="rId1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64.wmf"/><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hyperlink" Target="http://www.umiacs.umd.edu/~jimmylin/MapReduce-book-final.pdf" TargetMode="External"/><Relationship Id="rId2" Type="http://schemas.openxmlformats.org/officeDocument/2006/relationships/hyperlink" Target="http://www.umiacs.umd.edu/~jimmylin/MapReduce-book-final.pdf" TargetMode="External"/><Relationship Id="rId3" Type="http://schemas.openxmlformats.org/officeDocument/2006/relationships/hyperlink" Target="http://www.umiacs.umd.edu/~jimmylin/MapReduce-book-final.pdf" TargetMode="External"/><Relationship Id="rId4" Type="http://schemas.openxmlformats.org/officeDocument/2006/relationships/hyperlink" Target="http://www.umiacs.umd.edu/~jimmylin/MapReduce-book-final.pdf" TargetMode="External"/><Relationship Id="rId5" Type="http://schemas.openxmlformats.org/officeDocument/2006/relationships/hyperlink" Target="http://www.umiacs.umd.edu/~jimmylin/MapReduce-book-final.pdf" TargetMode="External"/><Relationship Id="rId6"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04920" y="2362320"/>
            <a:ext cx="8762400" cy="83736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Introduction to Big Data </a:t>
            </a:r>
            <a:br/>
            <a:endParaRPr b="0" lang="en-US" sz="44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469080" y="0"/>
            <a:ext cx="8228880" cy="62172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2800" spc="-1" strike="noStrike">
                <a:solidFill>
                  <a:srgbClr val="000000"/>
                </a:solidFill>
                <a:latin typeface="Calibri"/>
                <a:ea typeface="DejaVu Sans"/>
              </a:rPr>
              <a:t>A Single View to the Customer</a:t>
            </a:r>
            <a:endParaRPr b="0" lang="en-US" sz="2800" spc="-1" strike="noStrike">
              <a:latin typeface="Arial"/>
            </a:endParaRPr>
          </a:p>
        </p:txBody>
      </p:sp>
      <p:pic>
        <p:nvPicPr>
          <p:cNvPr id="257" name="Picture 7" descr=""/>
          <p:cNvPicPr/>
          <p:nvPr/>
        </p:nvPicPr>
        <p:blipFill>
          <a:blip r:embed="rId1"/>
          <a:stretch/>
        </p:blipFill>
        <p:spPr>
          <a:xfrm>
            <a:off x="3251160" y="1547640"/>
            <a:ext cx="2475720" cy="2475720"/>
          </a:xfrm>
          <a:prstGeom prst="rect">
            <a:avLst/>
          </a:prstGeom>
          <a:ln>
            <a:noFill/>
          </a:ln>
        </p:spPr>
      </p:pic>
      <p:sp>
        <p:nvSpPr>
          <p:cNvPr id="258" name="CustomShape 2"/>
          <p:cNvSpPr/>
          <p:nvPr/>
        </p:nvSpPr>
        <p:spPr>
          <a:xfrm>
            <a:off x="3479760" y="3213720"/>
            <a:ext cx="210420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ea typeface="DejaVu Sans"/>
              </a:rPr>
              <a:t>Customer</a:t>
            </a:r>
            <a:endParaRPr b="0" lang="en-US" sz="2800" spc="-1" strike="noStrike">
              <a:latin typeface="Arial"/>
            </a:endParaRPr>
          </a:p>
        </p:txBody>
      </p:sp>
      <p:pic>
        <p:nvPicPr>
          <p:cNvPr id="259" name="Picture 9" descr=""/>
          <p:cNvPicPr/>
          <p:nvPr/>
        </p:nvPicPr>
        <p:blipFill>
          <a:blip r:embed="rId2"/>
          <a:stretch/>
        </p:blipFill>
        <p:spPr>
          <a:xfrm>
            <a:off x="2518920" y="898560"/>
            <a:ext cx="729360" cy="274680"/>
          </a:xfrm>
          <a:prstGeom prst="rect">
            <a:avLst/>
          </a:prstGeom>
          <a:ln>
            <a:noFill/>
          </a:ln>
        </p:spPr>
      </p:pic>
      <p:pic>
        <p:nvPicPr>
          <p:cNvPr id="260" name="Picture 10" descr=""/>
          <p:cNvPicPr/>
          <p:nvPr/>
        </p:nvPicPr>
        <p:blipFill>
          <a:blip r:embed="rId3"/>
          <a:stretch/>
        </p:blipFill>
        <p:spPr>
          <a:xfrm>
            <a:off x="1306800" y="1461600"/>
            <a:ext cx="464760" cy="451080"/>
          </a:xfrm>
          <a:prstGeom prst="rect">
            <a:avLst/>
          </a:prstGeom>
          <a:ln>
            <a:noFill/>
          </a:ln>
        </p:spPr>
      </p:pic>
      <p:pic>
        <p:nvPicPr>
          <p:cNvPr id="261" name="Picture 11" descr=""/>
          <p:cNvPicPr/>
          <p:nvPr/>
        </p:nvPicPr>
        <p:blipFill>
          <a:blip r:embed="rId4"/>
          <a:stretch/>
        </p:blipFill>
        <p:spPr>
          <a:xfrm>
            <a:off x="1630080" y="1045080"/>
            <a:ext cx="789480" cy="342360"/>
          </a:xfrm>
          <a:prstGeom prst="rect">
            <a:avLst/>
          </a:prstGeom>
          <a:ln>
            <a:noFill/>
          </a:ln>
        </p:spPr>
      </p:pic>
      <p:sp>
        <p:nvSpPr>
          <p:cNvPr id="262" name="CustomShape 3"/>
          <p:cNvSpPr/>
          <p:nvPr/>
        </p:nvSpPr>
        <p:spPr>
          <a:xfrm>
            <a:off x="2293200" y="1477080"/>
            <a:ext cx="854280" cy="860040"/>
          </a:xfrm>
          <a:prstGeom prst="ellipse">
            <a:avLst/>
          </a:prstGeom>
          <a:ln>
            <a:round/>
          </a:ln>
          <a:effectLst>
            <a:outerShdw blurRad="40000" dir="5400000" dist="2000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p>
            <a:pPr algn="ctr">
              <a:lnSpc>
                <a:spcPct val="100000"/>
              </a:lnSpc>
            </a:pPr>
            <a:r>
              <a:rPr b="0" lang="en-US" sz="1050" spc="-1" strike="noStrike">
                <a:solidFill>
                  <a:srgbClr val="ffffff"/>
                </a:solidFill>
                <a:latin typeface="Calibri"/>
                <a:ea typeface="DejaVu Sans"/>
              </a:rPr>
              <a:t>Social Media</a:t>
            </a:r>
            <a:endParaRPr b="0" lang="en-US" sz="1050" spc="-1" strike="noStrike">
              <a:latin typeface="Arial"/>
            </a:endParaRPr>
          </a:p>
        </p:txBody>
      </p:sp>
      <p:sp>
        <p:nvSpPr>
          <p:cNvPr id="263" name="Line 4"/>
          <p:cNvSpPr/>
          <p:nvPr/>
        </p:nvSpPr>
        <p:spPr>
          <a:xfrm flipH="1" flipV="1">
            <a:off x="2997000" y="2286000"/>
            <a:ext cx="939960" cy="79992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264" name="Line 5"/>
          <p:cNvSpPr/>
          <p:nvPr/>
        </p:nvSpPr>
        <p:spPr>
          <a:xfrm flipH="1">
            <a:off x="2476440" y="3490920"/>
            <a:ext cx="864720" cy="36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265" name="CustomShape 6"/>
          <p:cNvSpPr/>
          <p:nvPr/>
        </p:nvSpPr>
        <p:spPr>
          <a:xfrm>
            <a:off x="1628280" y="3022560"/>
            <a:ext cx="854280" cy="860040"/>
          </a:xfrm>
          <a:prstGeom prst="ellipse">
            <a:avLst/>
          </a:prstGeom>
          <a:ln>
            <a:round/>
          </a:ln>
          <a:effectLst>
            <a:outerShdw blurRad="40000" dir="5400000" dist="20000" rotWithShape="0">
              <a:srgbClr val="000000">
                <a:alpha val="38000"/>
              </a:srgbClr>
            </a:outerShdw>
          </a:effectLst>
        </p:spPr>
        <p:style>
          <a:lnRef idx="3">
            <a:schemeClr val="lt1"/>
          </a:lnRef>
          <a:fillRef idx="1">
            <a:schemeClr val="accent3"/>
          </a:fillRef>
          <a:effectRef idx="1">
            <a:schemeClr val="accent3"/>
          </a:effectRef>
          <a:fontRef idx="minor"/>
        </p:style>
        <p:txBody>
          <a:bodyPr lIns="90000" rIns="90000" tIns="45000" bIns="45000" anchor="ctr"/>
          <a:p>
            <a:pPr algn="ctr">
              <a:lnSpc>
                <a:spcPct val="100000"/>
              </a:lnSpc>
            </a:pPr>
            <a:r>
              <a:rPr b="0" lang="en-US" sz="1050" spc="-1" strike="noStrike">
                <a:solidFill>
                  <a:srgbClr val="ffffff"/>
                </a:solidFill>
                <a:latin typeface="Calibri"/>
                <a:ea typeface="DejaVu Sans"/>
              </a:rPr>
              <a:t>Gaming</a:t>
            </a:r>
            <a:endParaRPr b="0" lang="en-US" sz="1050" spc="-1" strike="noStrike">
              <a:latin typeface="Arial"/>
            </a:endParaRPr>
          </a:p>
        </p:txBody>
      </p:sp>
      <p:sp>
        <p:nvSpPr>
          <p:cNvPr id="266" name="Line 7"/>
          <p:cNvSpPr/>
          <p:nvPr/>
        </p:nvSpPr>
        <p:spPr>
          <a:xfrm flipV="1">
            <a:off x="2793960" y="1173600"/>
            <a:ext cx="90000" cy="303120"/>
          </a:xfrm>
          <a:prstGeom prst="line">
            <a:avLst/>
          </a:prstGeom>
          <a:ln>
            <a:solidFill>
              <a:srgbClr val="a6a6a6"/>
            </a:solidFill>
            <a:round/>
          </a:ln>
        </p:spPr>
        <p:style>
          <a:lnRef idx="2">
            <a:schemeClr val="accent1"/>
          </a:lnRef>
          <a:fillRef idx="0">
            <a:schemeClr val="accent1"/>
          </a:fillRef>
          <a:effectRef idx="1">
            <a:schemeClr val="accent1"/>
          </a:effectRef>
          <a:fontRef idx="minor"/>
        </p:style>
      </p:sp>
      <p:sp>
        <p:nvSpPr>
          <p:cNvPr id="267" name="Line 8"/>
          <p:cNvSpPr/>
          <p:nvPr/>
        </p:nvSpPr>
        <p:spPr>
          <a:xfrm flipH="1" flipV="1">
            <a:off x="2145960" y="1325880"/>
            <a:ext cx="272160" cy="276840"/>
          </a:xfrm>
          <a:prstGeom prst="line">
            <a:avLst/>
          </a:prstGeom>
          <a:ln>
            <a:solidFill>
              <a:srgbClr val="a6a6a6"/>
            </a:solidFill>
            <a:round/>
          </a:ln>
        </p:spPr>
        <p:style>
          <a:lnRef idx="2">
            <a:schemeClr val="accent1"/>
          </a:lnRef>
          <a:fillRef idx="0">
            <a:schemeClr val="accent1"/>
          </a:fillRef>
          <a:effectRef idx="1">
            <a:schemeClr val="accent1"/>
          </a:effectRef>
          <a:fontRef idx="minor"/>
        </p:style>
      </p:sp>
      <p:sp>
        <p:nvSpPr>
          <p:cNvPr id="268" name="Line 9"/>
          <p:cNvSpPr/>
          <p:nvPr/>
        </p:nvSpPr>
        <p:spPr>
          <a:xfrm>
            <a:off x="1772280" y="1702800"/>
            <a:ext cx="520560" cy="204480"/>
          </a:xfrm>
          <a:prstGeom prst="line">
            <a:avLst/>
          </a:prstGeom>
          <a:ln>
            <a:solidFill>
              <a:srgbClr val="a6a6a6"/>
            </a:solidFill>
            <a:round/>
          </a:ln>
        </p:spPr>
        <p:style>
          <a:lnRef idx="2">
            <a:schemeClr val="accent1"/>
          </a:lnRef>
          <a:fillRef idx="0">
            <a:schemeClr val="accent1"/>
          </a:fillRef>
          <a:effectRef idx="1">
            <a:schemeClr val="accent1"/>
          </a:effectRef>
          <a:fontRef idx="minor"/>
        </p:style>
      </p:sp>
      <p:sp>
        <p:nvSpPr>
          <p:cNvPr id="269" name="Line 10"/>
          <p:cNvSpPr/>
          <p:nvPr/>
        </p:nvSpPr>
        <p:spPr>
          <a:xfrm flipH="1">
            <a:off x="3146040" y="4024080"/>
            <a:ext cx="676440" cy="91476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270" name="CustomShape 11"/>
          <p:cNvSpPr/>
          <p:nvPr/>
        </p:nvSpPr>
        <p:spPr>
          <a:xfrm>
            <a:off x="2291400" y="4508640"/>
            <a:ext cx="854280" cy="860040"/>
          </a:xfrm>
          <a:prstGeom prst="ellipse">
            <a:avLst/>
          </a:prstGeom>
          <a:ln>
            <a:round/>
          </a:ln>
          <a:effectLst>
            <a:outerShdw blurRad="40000" dir="5400000" dist="2000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0" lang="en-US" sz="800" spc="-1" strike="noStrike">
                <a:solidFill>
                  <a:srgbClr val="ffffff"/>
                </a:solidFill>
                <a:latin typeface="Calibri"/>
                <a:ea typeface="DejaVu Sans"/>
              </a:rPr>
              <a:t>Entertain</a:t>
            </a:r>
            <a:endParaRPr b="0" lang="en-US" sz="800" spc="-1" strike="noStrike">
              <a:latin typeface="Arial"/>
            </a:endParaRPr>
          </a:p>
        </p:txBody>
      </p:sp>
      <p:sp>
        <p:nvSpPr>
          <p:cNvPr id="271" name="CustomShape 12"/>
          <p:cNvSpPr/>
          <p:nvPr/>
        </p:nvSpPr>
        <p:spPr>
          <a:xfrm>
            <a:off x="5934600" y="1423440"/>
            <a:ext cx="854280" cy="860040"/>
          </a:xfrm>
          <a:prstGeom prst="ellipse">
            <a:avLst/>
          </a:prstGeom>
          <a:ln>
            <a:round/>
          </a:ln>
          <a:effectLst>
            <a:outerShdw blurRad="40000" dir="5400000" dist="20000" rotWithShape="0">
              <a:srgbClr val="000000">
                <a:alpha val="38000"/>
              </a:srgbClr>
            </a:outerShdw>
          </a:effectLst>
        </p:spPr>
        <p:style>
          <a:lnRef idx="3">
            <a:schemeClr val="lt1"/>
          </a:lnRef>
          <a:fillRef idx="1">
            <a:schemeClr val="accent5"/>
          </a:fillRef>
          <a:effectRef idx="1">
            <a:schemeClr val="accent5"/>
          </a:effectRef>
          <a:fontRef idx="minor"/>
        </p:style>
        <p:txBody>
          <a:bodyPr lIns="90000" rIns="90000" tIns="45000" bIns="45000" anchor="ctr"/>
          <a:p>
            <a:pPr algn="ctr">
              <a:lnSpc>
                <a:spcPct val="100000"/>
              </a:lnSpc>
            </a:pPr>
            <a:r>
              <a:rPr b="0" lang="en-US" sz="1000" spc="-1" strike="noStrike">
                <a:solidFill>
                  <a:srgbClr val="ffffff"/>
                </a:solidFill>
                <a:latin typeface="Calibri"/>
                <a:ea typeface="DejaVu Sans"/>
              </a:rPr>
              <a:t>Banking</a:t>
            </a:r>
            <a:endParaRPr b="0" lang="en-US" sz="1000" spc="-1" strike="noStrike">
              <a:latin typeface="Arial"/>
            </a:endParaRPr>
          </a:p>
          <a:p>
            <a:pPr algn="ctr">
              <a:lnSpc>
                <a:spcPct val="100000"/>
              </a:lnSpc>
            </a:pPr>
            <a:r>
              <a:rPr b="0" lang="en-US" sz="1000" spc="-1" strike="noStrike">
                <a:solidFill>
                  <a:srgbClr val="ffffff"/>
                </a:solidFill>
                <a:latin typeface="Calibri"/>
                <a:ea typeface="DejaVu Sans"/>
              </a:rPr>
              <a:t>Finance</a:t>
            </a:r>
            <a:endParaRPr b="0" lang="en-US" sz="1000" spc="-1" strike="noStrike">
              <a:latin typeface="Arial"/>
            </a:endParaRPr>
          </a:p>
        </p:txBody>
      </p:sp>
      <p:sp>
        <p:nvSpPr>
          <p:cNvPr id="272" name="Line 13"/>
          <p:cNvSpPr/>
          <p:nvPr/>
        </p:nvSpPr>
        <p:spPr>
          <a:xfrm flipH="1">
            <a:off x="5152680" y="2183400"/>
            <a:ext cx="907200" cy="92808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273" name="CustomShape 14"/>
          <p:cNvSpPr/>
          <p:nvPr/>
        </p:nvSpPr>
        <p:spPr>
          <a:xfrm>
            <a:off x="6514560" y="3022560"/>
            <a:ext cx="854280" cy="860040"/>
          </a:xfrm>
          <a:prstGeom prst="ellipse">
            <a:avLst/>
          </a:prstGeom>
          <a:ln>
            <a:round/>
          </a:ln>
          <a:effectLst>
            <a:outerShdw blurRad="40000" dir="5400000" dist="20000" rotWithShape="0">
              <a:srgbClr val="000000">
                <a:alpha val="38000"/>
              </a:srgbClr>
            </a:outerShdw>
          </a:effectLst>
        </p:spPr>
        <p:style>
          <a:lnRef idx="3">
            <a:schemeClr val="lt1"/>
          </a:lnRef>
          <a:fillRef idx="1">
            <a:schemeClr val="accent6"/>
          </a:fillRef>
          <a:effectRef idx="1">
            <a:schemeClr val="accent6"/>
          </a:effectRef>
          <a:fontRef idx="minor"/>
        </p:style>
        <p:txBody>
          <a:bodyPr lIns="90000" rIns="90000" tIns="45000" bIns="45000" anchor="ctr"/>
          <a:p>
            <a:pPr algn="ctr">
              <a:lnSpc>
                <a:spcPct val="100000"/>
              </a:lnSpc>
            </a:pPr>
            <a:endParaRPr b="0" lang="en-US" sz="1800" spc="-1" strike="noStrike">
              <a:latin typeface="Arial"/>
            </a:endParaRPr>
          </a:p>
          <a:p>
            <a:pPr algn="ctr">
              <a:lnSpc>
                <a:spcPct val="100000"/>
              </a:lnSpc>
            </a:pPr>
            <a:r>
              <a:rPr b="0" lang="en-US" sz="1050" spc="-1" strike="noStrike">
                <a:solidFill>
                  <a:srgbClr val="ffffff"/>
                </a:solidFill>
                <a:latin typeface="Calibri"/>
                <a:ea typeface="DejaVu Sans"/>
              </a:rPr>
              <a:t>Our</a:t>
            </a:r>
            <a:endParaRPr b="0" lang="en-US" sz="1050" spc="-1" strike="noStrike">
              <a:latin typeface="Arial"/>
            </a:endParaRPr>
          </a:p>
          <a:p>
            <a:pPr algn="ctr">
              <a:lnSpc>
                <a:spcPct val="100000"/>
              </a:lnSpc>
            </a:pPr>
            <a:r>
              <a:rPr b="0" lang="en-US" sz="1050" spc="-1" strike="noStrike">
                <a:solidFill>
                  <a:srgbClr val="ffffff"/>
                </a:solidFill>
                <a:latin typeface="Calibri"/>
                <a:ea typeface="DejaVu Sans"/>
              </a:rPr>
              <a:t>Known</a:t>
            </a:r>
            <a:endParaRPr b="0" lang="en-US" sz="1050" spc="-1" strike="noStrike">
              <a:latin typeface="Arial"/>
            </a:endParaRPr>
          </a:p>
          <a:p>
            <a:pPr algn="ctr">
              <a:lnSpc>
                <a:spcPct val="100000"/>
              </a:lnSpc>
            </a:pPr>
            <a:r>
              <a:rPr b="0" lang="en-US" sz="1050" spc="-1" strike="noStrike">
                <a:solidFill>
                  <a:srgbClr val="ffffff"/>
                </a:solidFill>
                <a:latin typeface="Calibri"/>
                <a:ea typeface="DejaVu Sans"/>
              </a:rPr>
              <a:t>History</a:t>
            </a:r>
            <a:endParaRPr b="0" lang="en-US" sz="1050" spc="-1" strike="noStrike">
              <a:latin typeface="Arial"/>
            </a:endParaRPr>
          </a:p>
          <a:p>
            <a:pPr algn="ctr">
              <a:lnSpc>
                <a:spcPct val="100000"/>
              </a:lnSpc>
            </a:pPr>
            <a:endParaRPr b="0" lang="en-US" sz="1050" spc="-1" strike="noStrike">
              <a:latin typeface="Arial"/>
            </a:endParaRPr>
          </a:p>
        </p:txBody>
      </p:sp>
      <p:sp>
        <p:nvSpPr>
          <p:cNvPr id="274" name="CustomShape 15"/>
          <p:cNvSpPr/>
          <p:nvPr/>
        </p:nvSpPr>
        <p:spPr>
          <a:xfrm>
            <a:off x="5794920" y="4508640"/>
            <a:ext cx="854280" cy="860040"/>
          </a:xfrm>
          <a:prstGeom prst="ellipse">
            <a:avLst/>
          </a:prstGeom>
          <a:ln>
            <a:round/>
          </a:ln>
          <a:effectLst>
            <a:outerShdw blurRad="40000" dir="5400000" dist="20000" rotWithShape="0">
              <a:srgbClr val="000000">
                <a:alpha val="38000"/>
              </a:srgbClr>
            </a:outerShdw>
          </a:effectLst>
        </p:spPr>
        <p:style>
          <a:lnRef idx="3">
            <a:schemeClr val="lt1"/>
          </a:lnRef>
          <a:fillRef idx="1">
            <a:schemeClr val="accent1"/>
          </a:fillRef>
          <a:effectRef idx="1">
            <a:schemeClr val="accent1"/>
          </a:effectRef>
          <a:fontRef idx="minor"/>
        </p:style>
        <p:txBody>
          <a:bodyPr lIns="90000" rIns="90000" tIns="45000" bIns="45000" anchor="ctr"/>
          <a:p>
            <a:pPr algn="ctr">
              <a:lnSpc>
                <a:spcPct val="100000"/>
              </a:lnSpc>
            </a:pPr>
            <a:r>
              <a:rPr b="0" lang="en-US" sz="900" spc="-1" strike="noStrike">
                <a:solidFill>
                  <a:srgbClr val="ffffff"/>
                </a:solidFill>
                <a:latin typeface="Calibri"/>
                <a:ea typeface="DejaVu Sans"/>
              </a:rPr>
              <a:t>Purchase</a:t>
            </a:r>
            <a:endParaRPr b="0" lang="en-US" sz="900" spc="-1" strike="noStrike">
              <a:latin typeface="Arial"/>
            </a:endParaRPr>
          </a:p>
        </p:txBody>
      </p:sp>
      <p:sp>
        <p:nvSpPr>
          <p:cNvPr id="275" name="Line 16"/>
          <p:cNvSpPr/>
          <p:nvPr/>
        </p:nvSpPr>
        <p:spPr>
          <a:xfrm>
            <a:off x="5152680" y="4024080"/>
            <a:ext cx="642240" cy="91476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276" name="Line 17"/>
          <p:cNvSpPr/>
          <p:nvPr/>
        </p:nvSpPr>
        <p:spPr>
          <a:xfrm flipH="1">
            <a:off x="5641920" y="3502080"/>
            <a:ext cx="864720" cy="360"/>
          </a:xfrm>
          <a:prstGeom prst="line">
            <a:avLst/>
          </a:prstGeom>
          <a:ln>
            <a:solidFill>
              <a:schemeClr val="tx1"/>
            </a:solidFill>
            <a:round/>
          </a:ln>
        </p:spPr>
        <p:style>
          <a:lnRef idx="2">
            <a:schemeClr val="accent1"/>
          </a:lnRef>
          <a:fillRef idx="0">
            <a:schemeClr val="accent1"/>
          </a:fillRef>
          <a:effectRef idx="1">
            <a:schemeClr val="accent1"/>
          </a:effectRef>
          <a:fontRef idx="minor"/>
        </p:style>
      </p:sp>
      <p:pic>
        <p:nvPicPr>
          <p:cNvPr id="277" name="Picture 51" descr=""/>
          <p:cNvPicPr/>
          <p:nvPr/>
        </p:nvPicPr>
        <p:blipFill>
          <a:blip r:embed="rId5"/>
          <a:stretch/>
        </p:blipFill>
        <p:spPr>
          <a:xfrm>
            <a:off x="685800" y="2780280"/>
            <a:ext cx="825840" cy="267120"/>
          </a:xfrm>
          <a:prstGeom prst="rect">
            <a:avLst/>
          </a:prstGeom>
          <a:ln>
            <a:noFill/>
          </a:ln>
        </p:spPr>
      </p:pic>
      <p:pic>
        <p:nvPicPr>
          <p:cNvPr id="278" name="Picture 52" descr=""/>
          <p:cNvPicPr/>
          <p:nvPr/>
        </p:nvPicPr>
        <p:blipFill>
          <a:blip r:embed="rId6"/>
          <a:stretch/>
        </p:blipFill>
        <p:spPr>
          <a:xfrm>
            <a:off x="435960" y="3264120"/>
            <a:ext cx="868680" cy="522720"/>
          </a:xfrm>
          <a:prstGeom prst="rect">
            <a:avLst/>
          </a:prstGeom>
          <a:ln>
            <a:noFill/>
          </a:ln>
        </p:spPr>
      </p:pic>
      <p:sp>
        <p:nvSpPr>
          <p:cNvPr id="279" name="Line 18"/>
          <p:cNvSpPr/>
          <p:nvPr/>
        </p:nvSpPr>
        <p:spPr>
          <a:xfrm>
            <a:off x="1109160" y="3059280"/>
            <a:ext cx="520560" cy="204480"/>
          </a:xfrm>
          <a:prstGeom prst="line">
            <a:avLst/>
          </a:prstGeom>
          <a:ln>
            <a:solidFill>
              <a:srgbClr val="a6a6a6"/>
            </a:solidFill>
            <a:round/>
          </a:ln>
        </p:spPr>
        <p:style>
          <a:lnRef idx="2">
            <a:schemeClr val="accent1"/>
          </a:lnRef>
          <a:fillRef idx="0">
            <a:schemeClr val="accent1"/>
          </a:fillRef>
          <a:effectRef idx="1">
            <a:schemeClr val="accent1"/>
          </a:effectRef>
          <a:fontRef idx="minor"/>
        </p:style>
      </p:sp>
      <p:sp>
        <p:nvSpPr>
          <p:cNvPr id="280" name="Line 19"/>
          <p:cNvSpPr/>
          <p:nvPr/>
        </p:nvSpPr>
        <p:spPr>
          <a:xfrm flipV="1">
            <a:off x="1134720" y="3452760"/>
            <a:ext cx="493560" cy="49320"/>
          </a:xfrm>
          <a:prstGeom prst="line">
            <a:avLst/>
          </a:prstGeom>
          <a:ln>
            <a:solidFill>
              <a:srgbClr val="a6a6a6"/>
            </a:solidFill>
            <a:round/>
          </a:ln>
        </p:spPr>
        <p:style>
          <a:lnRef idx="2">
            <a:schemeClr val="accent1"/>
          </a:lnRef>
          <a:fillRef idx="0">
            <a:schemeClr val="accent1"/>
          </a:fillRef>
          <a:effectRef idx="1">
            <a:schemeClr val="accent1"/>
          </a:effectRef>
          <a:fontRef idx="minor"/>
        </p:style>
      </p:sp>
      <p:pic>
        <p:nvPicPr>
          <p:cNvPr id="281" name="Picture 58" descr=""/>
          <p:cNvPicPr/>
          <p:nvPr/>
        </p:nvPicPr>
        <p:blipFill>
          <a:blip r:embed="rId7"/>
          <a:stretch/>
        </p:blipFill>
        <p:spPr>
          <a:xfrm>
            <a:off x="1122120" y="4812480"/>
            <a:ext cx="652680" cy="303120"/>
          </a:xfrm>
          <a:prstGeom prst="rect">
            <a:avLst/>
          </a:prstGeom>
          <a:ln>
            <a:noFill/>
          </a:ln>
        </p:spPr>
      </p:pic>
      <p:pic>
        <p:nvPicPr>
          <p:cNvPr id="282" name="Picture 59" descr=""/>
          <p:cNvPicPr/>
          <p:nvPr/>
        </p:nvPicPr>
        <p:blipFill>
          <a:blip r:embed="rId8"/>
          <a:stretch/>
        </p:blipFill>
        <p:spPr>
          <a:xfrm>
            <a:off x="1165680" y="5259960"/>
            <a:ext cx="833040" cy="370440"/>
          </a:xfrm>
          <a:prstGeom prst="rect">
            <a:avLst/>
          </a:prstGeom>
          <a:ln>
            <a:noFill/>
          </a:ln>
        </p:spPr>
      </p:pic>
      <p:pic>
        <p:nvPicPr>
          <p:cNvPr id="283" name="Picture 60" descr=""/>
          <p:cNvPicPr/>
          <p:nvPr/>
        </p:nvPicPr>
        <p:blipFill>
          <a:blip r:embed="rId9"/>
          <a:stretch/>
        </p:blipFill>
        <p:spPr>
          <a:xfrm>
            <a:off x="2177280" y="5579640"/>
            <a:ext cx="540000" cy="419040"/>
          </a:xfrm>
          <a:prstGeom prst="rect">
            <a:avLst/>
          </a:prstGeom>
          <a:ln>
            <a:noFill/>
          </a:ln>
        </p:spPr>
      </p:pic>
      <p:sp>
        <p:nvSpPr>
          <p:cNvPr id="284" name="Line 20"/>
          <p:cNvSpPr/>
          <p:nvPr/>
        </p:nvSpPr>
        <p:spPr>
          <a:xfrm flipV="1">
            <a:off x="1760760" y="4923360"/>
            <a:ext cx="493560" cy="49320"/>
          </a:xfrm>
          <a:prstGeom prst="line">
            <a:avLst/>
          </a:prstGeom>
          <a:ln>
            <a:solidFill>
              <a:srgbClr val="a6a6a6"/>
            </a:solidFill>
            <a:round/>
          </a:ln>
        </p:spPr>
        <p:style>
          <a:lnRef idx="2">
            <a:schemeClr val="accent1"/>
          </a:lnRef>
          <a:fillRef idx="0">
            <a:schemeClr val="accent1"/>
          </a:fillRef>
          <a:effectRef idx="1">
            <a:schemeClr val="accent1"/>
          </a:effectRef>
          <a:fontRef idx="minor"/>
        </p:style>
      </p:sp>
      <p:sp>
        <p:nvSpPr>
          <p:cNvPr id="285" name="Line 21"/>
          <p:cNvSpPr/>
          <p:nvPr/>
        </p:nvSpPr>
        <p:spPr>
          <a:xfrm flipV="1">
            <a:off x="1999080" y="5206320"/>
            <a:ext cx="371160" cy="239040"/>
          </a:xfrm>
          <a:prstGeom prst="line">
            <a:avLst/>
          </a:prstGeom>
          <a:ln>
            <a:solidFill>
              <a:srgbClr val="a6a6a6"/>
            </a:solidFill>
            <a:round/>
          </a:ln>
        </p:spPr>
        <p:style>
          <a:lnRef idx="2">
            <a:schemeClr val="accent1"/>
          </a:lnRef>
          <a:fillRef idx="0">
            <a:schemeClr val="accent1"/>
          </a:fillRef>
          <a:effectRef idx="1">
            <a:schemeClr val="accent1"/>
          </a:effectRef>
          <a:fontRef idx="minor"/>
        </p:style>
      </p:sp>
      <p:sp>
        <p:nvSpPr>
          <p:cNvPr id="286" name="Line 22"/>
          <p:cNvSpPr/>
          <p:nvPr/>
        </p:nvSpPr>
        <p:spPr>
          <a:xfrm flipV="1">
            <a:off x="2465280" y="5382000"/>
            <a:ext cx="215280" cy="181800"/>
          </a:xfrm>
          <a:prstGeom prst="line">
            <a:avLst/>
          </a:prstGeom>
          <a:ln>
            <a:solidFill>
              <a:srgbClr val="a6a6a6"/>
            </a:solidFill>
            <a:round/>
          </a:ln>
        </p:spPr>
        <p:style>
          <a:lnRef idx="2">
            <a:schemeClr val="accent1"/>
          </a:lnRef>
          <a:fillRef idx="0">
            <a:schemeClr val="accent1"/>
          </a:fillRef>
          <a:effectRef idx="1">
            <a:schemeClr val="accent1"/>
          </a:effectRef>
          <a:fontRef idx="minor"/>
        </p:style>
      </p:sp>
      <p:pic>
        <p:nvPicPr>
          <p:cNvPr id="287" name="Picture 67" descr=""/>
          <p:cNvPicPr/>
          <p:nvPr/>
        </p:nvPicPr>
        <p:blipFill>
          <a:blip r:embed="rId10"/>
          <a:stretch/>
        </p:blipFill>
        <p:spPr>
          <a:xfrm>
            <a:off x="7962840" y="3048120"/>
            <a:ext cx="291240" cy="291240"/>
          </a:xfrm>
          <a:prstGeom prst="rect">
            <a:avLst/>
          </a:prstGeom>
          <a:ln>
            <a:noFill/>
          </a:ln>
        </p:spPr>
      </p:pic>
      <p:pic>
        <p:nvPicPr>
          <p:cNvPr id="288" name="Picture 68" descr=""/>
          <p:cNvPicPr/>
          <p:nvPr/>
        </p:nvPicPr>
        <p:blipFill>
          <a:blip r:embed="rId11"/>
          <a:stretch/>
        </p:blipFill>
        <p:spPr>
          <a:xfrm>
            <a:off x="7023240" y="1204560"/>
            <a:ext cx="844560" cy="154800"/>
          </a:xfrm>
          <a:prstGeom prst="rect">
            <a:avLst/>
          </a:prstGeom>
          <a:ln>
            <a:noFill/>
          </a:ln>
        </p:spPr>
      </p:pic>
      <p:pic>
        <p:nvPicPr>
          <p:cNvPr id="289" name="Picture 69" descr=""/>
          <p:cNvPicPr/>
          <p:nvPr/>
        </p:nvPicPr>
        <p:blipFill>
          <a:blip r:embed="rId12"/>
          <a:stretch/>
        </p:blipFill>
        <p:spPr>
          <a:xfrm>
            <a:off x="7339320" y="1391040"/>
            <a:ext cx="617400" cy="617400"/>
          </a:xfrm>
          <a:prstGeom prst="rect">
            <a:avLst/>
          </a:prstGeom>
          <a:ln>
            <a:noFill/>
          </a:ln>
        </p:spPr>
      </p:pic>
      <p:pic>
        <p:nvPicPr>
          <p:cNvPr id="290" name="Picture 70" descr=""/>
          <p:cNvPicPr/>
          <p:nvPr/>
        </p:nvPicPr>
        <p:blipFill>
          <a:blip r:embed="rId13"/>
          <a:stretch/>
        </p:blipFill>
        <p:spPr>
          <a:xfrm>
            <a:off x="6445800" y="869400"/>
            <a:ext cx="483120" cy="303480"/>
          </a:xfrm>
          <a:prstGeom prst="rect">
            <a:avLst/>
          </a:prstGeom>
          <a:ln>
            <a:noFill/>
          </a:ln>
        </p:spPr>
      </p:pic>
      <p:sp>
        <p:nvSpPr>
          <p:cNvPr id="291" name="Line 23"/>
          <p:cNvSpPr/>
          <p:nvPr/>
        </p:nvSpPr>
        <p:spPr>
          <a:xfrm flipV="1">
            <a:off x="6529320" y="1173600"/>
            <a:ext cx="158040" cy="287640"/>
          </a:xfrm>
          <a:prstGeom prst="line">
            <a:avLst/>
          </a:prstGeom>
          <a:ln>
            <a:solidFill>
              <a:srgbClr val="a6a6a6"/>
            </a:solidFill>
            <a:round/>
          </a:ln>
        </p:spPr>
        <p:style>
          <a:lnRef idx="2">
            <a:schemeClr val="accent1"/>
          </a:lnRef>
          <a:fillRef idx="0">
            <a:schemeClr val="accent1"/>
          </a:fillRef>
          <a:effectRef idx="1">
            <a:schemeClr val="accent1"/>
          </a:effectRef>
          <a:fontRef idx="minor"/>
        </p:style>
      </p:sp>
      <p:sp>
        <p:nvSpPr>
          <p:cNvPr id="292" name="Line 24"/>
          <p:cNvSpPr/>
          <p:nvPr/>
        </p:nvSpPr>
        <p:spPr>
          <a:xfrm flipV="1">
            <a:off x="6760800" y="1402200"/>
            <a:ext cx="427320" cy="287640"/>
          </a:xfrm>
          <a:prstGeom prst="line">
            <a:avLst/>
          </a:prstGeom>
          <a:ln>
            <a:solidFill>
              <a:srgbClr val="a6a6a6"/>
            </a:solidFill>
            <a:round/>
          </a:ln>
        </p:spPr>
        <p:style>
          <a:lnRef idx="2">
            <a:schemeClr val="accent1"/>
          </a:lnRef>
          <a:fillRef idx="0">
            <a:schemeClr val="accent1"/>
          </a:fillRef>
          <a:effectRef idx="1">
            <a:schemeClr val="accent1"/>
          </a:effectRef>
          <a:fontRef idx="minor"/>
        </p:style>
      </p:sp>
      <p:sp>
        <p:nvSpPr>
          <p:cNvPr id="293" name="Line 25"/>
          <p:cNvSpPr/>
          <p:nvPr/>
        </p:nvSpPr>
        <p:spPr>
          <a:xfrm flipV="1">
            <a:off x="6815160" y="1699920"/>
            <a:ext cx="549360" cy="153720"/>
          </a:xfrm>
          <a:prstGeom prst="line">
            <a:avLst/>
          </a:prstGeom>
          <a:ln>
            <a:solidFill>
              <a:srgbClr val="a6a6a6"/>
            </a:solidFill>
            <a:round/>
          </a:ln>
        </p:spPr>
        <p:style>
          <a:lnRef idx="2">
            <a:schemeClr val="accent1"/>
          </a:lnRef>
          <a:fillRef idx="0">
            <a:schemeClr val="accent1"/>
          </a:fillRef>
          <a:effectRef idx="1">
            <a:schemeClr val="accent1"/>
          </a:effectRef>
          <a:fontRef idx="minor"/>
        </p:style>
      </p:sp>
      <p:pic>
        <p:nvPicPr>
          <p:cNvPr id="294" name="Picture 78" descr=""/>
          <p:cNvPicPr/>
          <p:nvPr/>
        </p:nvPicPr>
        <p:blipFill>
          <a:blip r:embed="rId14"/>
          <a:stretch/>
        </p:blipFill>
        <p:spPr>
          <a:xfrm>
            <a:off x="6789960" y="5481360"/>
            <a:ext cx="824760" cy="298800"/>
          </a:xfrm>
          <a:prstGeom prst="rect">
            <a:avLst/>
          </a:prstGeom>
          <a:ln>
            <a:noFill/>
          </a:ln>
        </p:spPr>
      </p:pic>
      <p:pic>
        <p:nvPicPr>
          <p:cNvPr id="295" name="Picture 79" descr=""/>
          <p:cNvPicPr/>
          <p:nvPr/>
        </p:nvPicPr>
        <p:blipFill>
          <a:blip r:embed="rId15"/>
          <a:stretch/>
        </p:blipFill>
        <p:spPr>
          <a:xfrm>
            <a:off x="7086600" y="4847400"/>
            <a:ext cx="850320" cy="456120"/>
          </a:xfrm>
          <a:prstGeom prst="rect">
            <a:avLst/>
          </a:prstGeom>
          <a:ln>
            <a:noFill/>
          </a:ln>
        </p:spPr>
      </p:pic>
      <p:pic>
        <p:nvPicPr>
          <p:cNvPr id="296" name="Picture 80" descr=""/>
          <p:cNvPicPr/>
          <p:nvPr/>
        </p:nvPicPr>
        <p:blipFill>
          <a:blip r:embed="rId16"/>
          <a:stretch/>
        </p:blipFill>
        <p:spPr>
          <a:xfrm>
            <a:off x="6061680" y="5748120"/>
            <a:ext cx="719280" cy="384120"/>
          </a:xfrm>
          <a:prstGeom prst="rect">
            <a:avLst/>
          </a:prstGeom>
          <a:ln>
            <a:noFill/>
          </a:ln>
        </p:spPr>
      </p:pic>
      <p:sp>
        <p:nvSpPr>
          <p:cNvPr id="297" name="Line 26"/>
          <p:cNvSpPr/>
          <p:nvPr/>
        </p:nvSpPr>
        <p:spPr>
          <a:xfrm flipV="1">
            <a:off x="7395120" y="3225600"/>
            <a:ext cx="549360" cy="153720"/>
          </a:xfrm>
          <a:prstGeom prst="line">
            <a:avLst/>
          </a:prstGeom>
          <a:ln>
            <a:solidFill>
              <a:srgbClr val="a6a6a6"/>
            </a:solidFill>
            <a:round/>
          </a:ln>
        </p:spPr>
        <p:style>
          <a:lnRef idx="2">
            <a:schemeClr val="accent1"/>
          </a:lnRef>
          <a:fillRef idx="0">
            <a:schemeClr val="accent1"/>
          </a:fillRef>
          <a:effectRef idx="1">
            <a:schemeClr val="accent1"/>
          </a:effectRef>
          <a:fontRef idx="minor"/>
        </p:style>
      </p:sp>
      <p:pic>
        <p:nvPicPr>
          <p:cNvPr id="298" name="Picture 82" descr=""/>
          <p:cNvPicPr/>
          <p:nvPr/>
        </p:nvPicPr>
        <p:blipFill>
          <a:blip r:embed="rId17"/>
          <a:stretch/>
        </p:blipFill>
        <p:spPr>
          <a:xfrm>
            <a:off x="7868520" y="3571200"/>
            <a:ext cx="524160" cy="249480"/>
          </a:xfrm>
          <a:prstGeom prst="rect">
            <a:avLst/>
          </a:prstGeom>
          <a:ln>
            <a:noFill/>
          </a:ln>
        </p:spPr>
      </p:pic>
      <p:sp>
        <p:nvSpPr>
          <p:cNvPr id="299" name="Line 27"/>
          <p:cNvSpPr/>
          <p:nvPr/>
        </p:nvSpPr>
        <p:spPr>
          <a:xfrm>
            <a:off x="7413480" y="3571200"/>
            <a:ext cx="454680" cy="125280"/>
          </a:xfrm>
          <a:prstGeom prst="line">
            <a:avLst/>
          </a:prstGeom>
          <a:ln>
            <a:solidFill>
              <a:srgbClr val="a6a6a6"/>
            </a:solidFill>
            <a:round/>
          </a:ln>
        </p:spPr>
        <p:style>
          <a:lnRef idx="2">
            <a:schemeClr val="accent1"/>
          </a:lnRef>
          <a:fillRef idx="0">
            <a:schemeClr val="accent1"/>
          </a:fillRef>
          <a:effectRef idx="1">
            <a:schemeClr val="accent1"/>
          </a:effectRef>
          <a:fontRef idx="minor"/>
        </p:style>
      </p:sp>
      <p:sp>
        <p:nvSpPr>
          <p:cNvPr id="300" name="Line 28"/>
          <p:cNvSpPr/>
          <p:nvPr/>
        </p:nvSpPr>
        <p:spPr>
          <a:xfrm>
            <a:off x="6654600" y="4900320"/>
            <a:ext cx="549360" cy="128160"/>
          </a:xfrm>
          <a:prstGeom prst="line">
            <a:avLst/>
          </a:prstGeom>
          <a:ln>
            <a:solidFill>
              <a:srgbClr val="a6a6a6"/>
            </a:solidFill>
            <a:round/>
          </a:ln>
        </p:spPr>
        <p:style>
          <a:lnRef idx="2">
            <a:schemeClr val="accent1"/>
          </a:lnRef>
          <a:fillRef idx="0">
            <a:schemeClr val="accent1"/>
          </a:fillRef>
          <a:effectRef idx="1">
            <a:schemeClr val="accent1"/>
          </a:effectRef>
          <a:fontRef idx="minor"/>
        </p:style>
      </p:sp>
      <p:sp>
        <p:nvSpPr>
          <p:cNvPr id="301" name="Line 29"/>
          <p:cNvSpPr/>
          <p:nvPr/>
        </p:nvSpPr>
        <p:spPr>
          <a:xfrm>
            <a:off x="6565680" y="5281560"/>
            <a:ext cx="549360" cy="127800"/>
          </a:xfrm>
          <a:prstGeom prst="line">
            <a:avLst/>
          </a:prstGeom>
          <a:ln>
            <a:solidFill>
              <a:srgbClr val="a6a6a6"/>
            </a:solidFill>
            <a:round/>
          </a:ln>
        </p:spPr>
        <p:style>
          <a:lnRef idx="2">
            <a:schemeClr val="accent1"/>
          </a:lnRef>
          <a:fillRef idx="0">
            <a:schemeClr val="accent1"/>
          </a:fillRef>
          <a:effectRef idx="1">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Velocity (Speed)</a:t>
            </a:r>
            <a:br/>
            <a:endParaRPr b="0" lang="en-US" sz="4400" spc="-1" strike="noStrike">
              <a:latin typeface="Arial"/>
            </a:endParaRPr>
          </a:p>
        </p:txBody>
      </p:sp>
      <p:sp>
        <p:nvSpPr>
          <p:cNvPr id="303" name="CustomShape 2"/>
          <p:cNvSpPr/>
          <p:nvPr/>
        </p:nvSpPr>
        <p:spPr>
          <a:xfrm>
            <a:off x="466200" y="1768320"/>
            <a:ext cx="8231040" cy="42966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Data is begin generated fast and need to be processed fast</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Online Data Analytics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Late decisions </a:t>
            </a:r>
            <a:r>
              <a:rPr b="0" lang="en-US" sz="3200" spc="-1" strike="noStrike">
                <a:solidFill>
                  <a:srgbClr val="000000"/>
                </a:solidFill>
                <a:latin typeface="Wingdings"/>
              </a:rPr>
              <a:t></a:t>
            </a:r>
            <a:r>
              <a:rPr b="0" lang="en-US" sz="3200" spc="-1" strike="noStrike">
                <a:solidFill>
                  <a:srgbClr val="000000"/>
                </a:solidFill>
                <a:latin typeface="Calibri"/>
              </a:rPr>
              <a:t> missing opportunities</a:t>
            </a:r>
            <a:endParaRPr b="0" lang="en-US" sz="3200" spc="-1" strike="noStrike">
              <a:latin typeface="Arial"/>
            </a:endParaRPr>
          </a:p>
          <a:p>
            <a:pPr marL="343080" indent="-342360">
              <a:lnSpc>
                <a:spcPct val="100000"/>
              </a:lnSpc>
              <a:spcBef>
                <a:spcPts val="641"/>
              </a:spcBef>
              <a:buClr>
                <a:srgbClr val="800000"/>
              </a:buClr>
              <a:buFont typeface="Arial"/>
              <a:buChar char="•"/>
            </a:pPr>
            <a:r>
              <a:rPr b="1" lang="en-US" sz="3200" spc="-1" strike="noStrike">
                <a:solidFill>
                  <a:srgbClr val="800000"/>
                </a:solidFill>
                <a:latin typeface="Calibri"/>
              </a:rPr>
              <a:t>Examples</a:t>
            </a:r>
            <a:endParaRPr b="0" lang="en-US" sz="3200" spc="-1" strike="noStrike">
              <a:latin typeface="Arial"/>
            </a:endParaRPr>
          </a:p>
          <a:p>
            <a:pPr lvl="1" marL="743040" indent="-285120">
              <a:lnSpc>
                <a:spcPct val="100000"/>
              </a:lnSpc>
              <a:spcBef>
                <a:spcPts val="380"/>
              </a:spcBef>
              <a:buClr>
                <a:srgbClr val="0000ff"/>
              </a:buClr>
              <a:buFont typeface="Arial"/>
              <a:buChar char="–"/>
            </a:pPr>
            <a:r>
              <a:rPr b="1" lang="en-US" sz="1900" spc="-1" strike="noStrike">
                <a:solidFill>
                  <a:srgbClr val="0000ff"/>
                </a:solidFill>
                <a:latin typeface="Calibri"/>
              </a:rPr>
              <a:t>E-Promotions: </a:t>
            </a:r>
            <a:r>
              <a:rPr b="0" lang="en-US" sz="1900" spc="-1" strike="noStrike">
                <a:solidFill>
                  <a:srgbClr val="000000"/>
                </a:solidFill>
                <a:latin typeface="Calibri"/>
              </a:rPr>
              <a:t>Based on your current location, your purchase history, what you like </a:t>
            </a:r>
            <a:r>
              <a:rPr b="0" lang="en-US" sz="1900" spc="-1" strike="noStrike">
                <a:solidFill>
                  <a:srgbClr val="000000"/>
                </a:solidFill>
                <a:latin typeface="Wingdings"/>
              </a:rPr>
              <a:t></a:t>
            </a:r>
            <a:r>
              <a:rPr b="0" lang="en-US" sz="1900" spc="-1" strike="noStrike">
                <a:solidFill>
                  <a:srgbClr val="000000"/>
                </a:solidFill>
                <a:latin typeface="Calibri"/>
              </a:rPr>
              <a:t> send promotions right now for store next to you</a:t>
            </a:r>
            <a:endParaRPr b="0" lang="en-US" sz="1900" spc="-1" strike="noStrike">
              <a:latin typeface="Arial"/>
            </a:endParaRPr>
          </a:p>
          <a:p>
            <a:pPr>
              <a:lnSpc>
                <a:spcPct val="100000"/>
              </a:lnSpc>
            </a:pPr>
            <a:endParaRPr b="0" lang="en-US" sz="1900" spc="-1" strike="noStrike">
              <a:latin typeface="Arial"/>
            </a:endParaRPr>
          </a:p>
          <a:p>
            <a:pPr lvl="1" marL="743040" indent="-285120">
              <a:lnSpc>
                <a:spcPct val="100000"/>
              </a:lnSpc>
              <a:spcBef>
                <a:spcPts val="380"/>
              </a:spcBef>
              <a:buClr>
                <a:srgbClr val="0000ff"/>
              </a:buClr>
              <a:buFont typeface="Arial"/>
              <a:buChar char="–"/>
            </a:pPr>
            <a:r>
              <a:rPr b="1" lang="en-US" sz="1900" spc="-1" strike="noStrike">
                <a:solidFill>
                  <a:srgbClr val="0000ff"/>
                </a:solidFill>
                <a:latin typeface="Calibri"/>
              </a:rPr>
              <a:t>Healthcare monitoring: </a:t>
            </a:r>
            <a:r>
              <a:rPr b="0" lang="en-US" sz="1900" spc="-1" strike="noStrike">
                <a:solidFill>
                  <a:srgbClr val="000000"/>
                </a:solidFill>
                <a:latin typeface="Calibri"/>
              </a:rPr>
              <a:t>sensors monitoring your activities and body  </a:t>
            </a:r>
            <a:r>
              <a:rPr b="0" lang="en-US" sz="1900" spc="-1" strike="noStrike">
                <a:solidFill>
                  <a:srgbClr val="000000"/>
                </a:solidFill>
                <a:latin typeface="Wingdings"/>
              </a:rPr>
              <a:t> </a:t>
            </a:r>
            <a:endParaRPr b="0" lang="en-US" sz="1900" spc="-1" strike="noStrike">
              <a:latin typeface="Arial"/>
            </a:endParaRPr>
          </a:p>
        </p:txBody>
      </p:sp>
      <p:pic>
        <p:nvPicPr>
          <p:cNvPr id="304" name="Picture 3" descr=""/>
          <p:cNvPicPr/>
          <p:nvPr/>
        </p:nvPicPr>
        <p:blipFill>
          <a:blip r:embed="rId1"/>
          <a:stretch/>
        </p:blipFill>
        <p:spPr>
          <a:xfrm>
            <a:off x="7543800" y="2295720"/>
            <a:ext cx="1262880" cy="1384920"/>
          </a:xfrm>
          <a:prstGeom prst="rect">
            <a:avLst/>
          </a:prstGeom>
          <a:ln>
            <a:noFill/>
          </a:ln>
        </p:spPr>
      </p:pic>
      <p:sp>
        <p:nvSpPr>
          <p:cNvPr id="305" name="CustomShape 3"/>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8FBC352-DEAA-4E83-8BAC-E9274E36492D}" type="slidenum">
              <a:rPr b="0" lang="en-US" sz="1200" spc="-1" strike="noStrike">
                <a:solidFill>
                  <a:srgbClr val="8b8b8b"/>
                </a:solidFill>
                <a:latin typeface="Calibri"/>
              </a:rPr>
              <a:t>&lt;number&gt;</a:t>
            </a:fld>
            <a:endParaRPr b="0" lang="en-US" sz="1200" spc="-1" strike="noStrike">
              <a:latin typeface="Arial"/>
            </a:endParaRPr>
          </a:p>
        </p:txBody>
      </p:sp>
    </p:spTree>
  </p:cSld>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resetID="5" presetSubtype="10">
                                  <p:stCondLst>
                                    <p:cond delay="0"/>
                                  </p:stCondLst>
                                  <p:childTnLst>
                                    <p:set>
                                      <p:cBhvr>
                                        <p:cTn id="70" dur="1" fill="hold">
                                          <p:stCondLst>
                                            <p:cond delay="0"/>
                                          </p:stCondLst>
                                        </p:cTn>
                                        <p:tgtEl>
                                          <p:spTgt spid="303">
                                            <p:txEl>
                                              <p:pRg st="3" end="3"/>
                                            </p:txEl>
                                          </p:spTgt>
                                        </p:tgtEl>
                                        <p:attrNameLst>
                                          <p:attrName>style.visibility</p:attrName>
                                        </p:attrNameLst>
                                      </p:cBhvr>
                                      <p:to>
                                        <p:strVal val="visible"/>
                                      </p:to>
                                    </p:set>
                                    <p:animEffect filter="checkerboard(across)" transition="in">
                                      <p:cBhvr additive="repl">
                                        <p:cTn id="71" dur="500"/>
                                        <p:tgtEl>
                                          <p:spTgt spid="303">
                                            <p:txEl>
                                              <p:pRg st="3" end="3"/>
                                            </p:txEl>
                                          </p:spTgt>
                                        </p:tgtEl>
                                      </p:cBhvr>
                                    </p:animEffect>
                                  </p:childTnLst>
                                </p:cTn>
                              </p:par>
                              <p:par>
                                <p:cTn id="72" nodeType="withEffect" fill="hold" presetClass="entr" presetID="5" presetSubtype="10">
                                  <p:stCondLst>
                                    <p:cond delay="0"/>
                                  </p:stCondLst>
                                  <p:childTnLst>
                                    <p:set>
                                      <p:cBhvr>
                                        <p:cTn id="73" dur="1" fill="hold">
                                          <p:stCondLst>
                                            <p:cond delay="0"/>
                                          </p:stCondLst>
                                        </p:cTn>
                                        <p:tgtEl>
                                          <p:spTgt spid="303">
                                            <p:txEl>
                                              <p:pRg st="4" end="4"/>
                                            </p:txEl>
                                          </p:spTgt>
                                        </p:tgtEl>
                                        <p:attrNameLst>
                                          <p:attrName>style.visibility</p:attrName>
                                        </p:attrNameLst>
                                      </p:cBhvr>
                                      <p:to>
                                        <p:strVal val="visible"/>
                                      </p:to>
                                    </p:set>
                                    <p:animEffect filter="checkerboard(across)" transition="in">
                                      <p:cBhvr additive="repl">
                                        <p:cTn id="74" dur="500"/>
                                        <p:tgtEl>
                                          <p:spTgt spid="303">
                                            <p:txEl>
                                              <p:pRg st="4" end="4"/>
                                            </p:txEl>
                                          </p:spTgt>
                                        </p:tgtEl>
                                      </p:cBhvr>
                                    </p:animEffect>
                                  </p:childTnLst>
                                </p:cTn>
                              </p:par>
                              <p:par>
                                <p:cTn id="75" nodeType="withEffect" fill="hold" presetClass="entr" presetID="5" presetSubtype="10">
                                  <p:stCondLst>
                                    <p:cond delay="0"/>
                                  </p:stCondLst>
                                  <p:childTnLst>
                                    <p:set>
                                      <p:cBhvr>
                                        <p:cTn id="76" dur="1" fill="hold">
                                          <p:stCondLst>
                                            <p:cond delay="0"/>
                                          </p:stCondLst>
                                        </p:cTn>
                                        <p:tgtEl>
                                          <p:spTgt spid="303">
                                            <p:txEl>
                                              <p:pRg st="6" end="6"/>
                                            </p:txEl>
                                          </p:spTgt>
                                        </p:tgtEl>
                                        <p:attrNameLst>
                                          <p:attrName>style.visibility</p:attrName>
                                        </p:attrNameLst>
                                      </p:cBhvr>
                                      <p:to>
                                        <p:strVal val="visible"/>
                                      </p:to>
                                    </p:set>
                                    <p:animEffect filter="checkerboard(across)" transition="in">
                                      <p:cBhvr additive="repl">
                                        <p:cTn id="77" dur="500"/>
                                        <p:tgtEl>
                                          <p:spTgt spid="303">
                                            <p:txEl>
                                              <p:pRg st="6" end="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Real-time/Fast Data</a:t>
            </a:r>
            <a:endParaRPr b="0" lang="en-US" sz="4400" spc="-1" strike="noStrike">
              <a:latin typeface="Arial"/>
            </a:endParaRPr>
          </a:p>
        </p:txBody>
      </p:sp>
      <p:grpSp>
        <p:nvGrpSpPr>
          <p:cNvPr id="307" name="Group 2"/>
          <p:cNvGrpSpPr/>
          <p:nvPr/>
        </p:nvGrpSpPr>
        <p:grpSpPr>
          <a:xfrm>
            <a:off x="52560" y="1694880"/>
            <a:ext cx="3260880" cy="2193840"/>
            <a:chOff x="52560" y="1694880"/>
            <a:chExt cx="3260880" cy="2193840"/>
          </a:xfrm>
        </p:grpSpPr>
        <p:pic>
          <p:nvPicPr>
            <p:cNvPr id="308" name="Picture 8" descr=""/>
            <p:cNvPicPr/>
            <p:nvPr/>
          </p:nvPicPr>
          <p:blipFill>
            <a:blip r:embed="rId1"/>
            <a:stretch/>
          </p:blipFill>
          <p:spPr>
            <a:xfrm>
              <a:off x="929880" y="1694880"/>
              <a:ext cx="1091880" cy="1806120"/>
            </a:xfrm>
            <a:prstGeom prst="rect">
              <a:avLst/>
            </a:prstGeom>
            <a:ln>
              <a:noFill/>
            </a:ln>
          </p:spPr>
        </p:pic>
        <p:sp>
          <p:nvSpPr>
            <p:cNvPr id="309" name="CustomShape 3"/>
            <p:cNvSpPr/>
            <p:nvPr/>
          </p:nvSpPr>
          <p:spPr>
            <a:xfrm>
              <a:off x="52560" y="3312000"/>
              <a:ext cx="3260880" cy="5767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600" spc="-1" strike="noStrike">
                  <a:solidFill>
                    <a:srgbClr val="800000"/>
                  </a:solidFill>
                  <a:latin typeface="Calibri"/>
                  <a:ea typeface="DejaVu Sans"/>
                </a:rPr>
                <a:t>Social media and networks</a:t>
              </a:r>
              <a:endParaRPr b="0" lang="en-US" sz="1600" spc="-1" strike="noStrike">
                <a:latin typeface="Arial"/>
              </a:endParaRPr>
            </a:p>
            <a:p>
              <a:pPr>
                <a:lnSpc>
                  <a:spcPct val="100000"/>
                </a:lnSpc>
              </a:pPr>
              <a:r>
                <a:rPr b="0" lang="en-US" sz="1600" spc="-1" strike="noStrike">
                  <a:solidFill>
                    <a:srgbClr val="000000"/>
                  </a:solidFill>
                  <a:latin typeface="Calibri"/>
                  <a:ea typeface="DejaVu Sans"/>
                </a:rPr>
                <a:t>(all of us are generating data)</a:t>
              </a:r>
              <a:endParaRPr b="0" lang="en-US" sz="1600" spc="-1" strike="noStrike">
                <a:latin typeface="Arial"/>
              </a:endParaRPr>
            </a:p>
          </p:txBody>
        </p:sp>
      </p:grpSp>
      <p:grpSp>
        <p:nvGrpSpPr>
          <p:cNvPr id="310" name="Group 4"/>
          <p:cNvGrpSpPr/>
          <p:nvPr/>
        </p:nvGrpSpPr>
        <p:grpSpPr>
          <a:xfrm>
            <a:off x="3047400" y="1677240"/>
            <a:ext cx="3026160" cy="2258280"/>
            <a:chOff x="3047400" y="1677240"/>
            <a:chExt cx="3026160" cy="2258280"/>
          </a:xfrm>
        </p:grpSpPr>
        <p:pic>
          <p:nvPicPr>
            <p:cNvPr id="311" name="Picture 4" descr=""/>
            <p:cNvPicPr/>
            <p:nvPr/>
          </p:nvPicPr>
          <p:blipFill>
            <a:blip r:embed="rId2"/>
            <a:stretch/>
          </p:blipFill>
          <p:spPr>
            <a:xfrm>
              <a:off x="4641480" y="1868760"/>
              <a:ext cx="993960" cy="670680"/>
            </a:xfrm>
            <a:prstGeom prst="rect">
              <a:avLst/>
            </a:prstGeom>
            <a:ln>
              <a:noFill/>
            </a:ln>
          </p:spPr>
        </p:pic>
        <p:pic>
          <p:nvPicPr>
            <p:cNvPr id="312" name="Picture 5" descr=""/>
            <p:cNvPicPr/>
            <p:nvPr/>
          </p:nvPicPr>
          <p:blipFill>
            <a:blip r:embed="rId3"/>
            <a:stretch/>
          </p:blipFill>
          <p:spPr>
            <a:xfrm>
              <a:off x="3840840" y="1868760"/>
              <a:ext cx="799920" cy="670680"/>
            </a:xfrm>
            <a:prstGeom prst="rect">
              <a:avLst/>
            </a:prstGeom>
            <a:ln>
              <a:noFill/>
            </a:ln>
          </p:spPr>
        </p:pic>
        <p:pic>
          <p:nvPicPr>
            <p:cNvPr id="313" name="Picture 9" descr=""/>
            <p:cNvPicPr/>
            <p:nvPr/>
          </p:nvPicPr>
          <p:blipFill>
            <a:blip r:embed="rId4"/>
            <a:stretch/>
          </p:blipFill>
          <p:spPr>
            <a:xfrm>
              <a:off x="4651560" y="2540160"/>
              <a:ext cx="983880" cy="747000"/>
            </a:xfrm>
            <a:prstGeom prst="rect">
              <a:avLst/>
            </a:prstGeom>
            <a:ln>
              <a:noFill/>
            </a:ln>
          </p:spPr>
        </p:pic>
        <p:pic>
          <p:nvPicPr>
            <p:cNvPr id="314" name="Picture 10" descr=""/>
            <p:cNvPicPr/>
            <p:nvPr/>
          </p:nvPicPr>
          <p:blipFill>
            <a:blip r:embed="rId5"/>
            <a:stretch/>
          </p:blipFill>
          <p:spPr>
            <a:xfrm>
              <a:off x="3047400" y="1677240"/>
              <a:ext cx="690840" cy="967320"/>
            </a:xfrm>
            <a:prstGeom prst="rect">
              <a:avLst/>
            </a:prstGeom>
            <a:ln>
              <a:noFill/>
            </a:ln>
          </p:spPr>
        </p:pic>
        <p:pic>
          <p:nvPicPr>
            <p:cNvPr id="315" name="Picture 11" descr=""/>
            <p:cNvPicPr/>
            <p:nvPr/>
          </p:nvPicPr>
          <p:blipFill>
            <a:blip r:embed="rId6"/>
            <a:stretch/>
          </p:blipFill>
          <p:spPr>
            <a:xfrm>
              <a:off x="3492720" y="2540160"/>
              <a:ext cx="1148400" cy="747000"/>
            </a:xfrm>
            <a:prstGeom prst="rect">
              <a:avLst/>
            </a:prstGeom>
            <a:ln>
              <a:noFill/>
            </a:ln>
          </p:spPr>
        </p:pic>
        <p:sp>
          <p:nvSpPr>
            <p:cNvPr id="316" name="CustomShape 5"/>
            <p:cNvSpPr/>
            <p:nvPr/>
          </p:nvSpPr>
          <p:spPr>
            <a:xfrm>
              <a:off x="3053520" y="3358800"/>
              <a:ext cx="3020040" cy="5767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600" spc="-1" strike="noStrike">
                  <a:solidFill>
                    <a:srgbClr val="800000"/>
                  </a:solidFill>
                  <a:latin typeface="Calibri"/>
                  <a:ea typeface="DejaVu Sans"/>
                </a:rPr>
                <a:t>Scientific instruments</a:t>
              </a:r>
              <a:endParaRPr b="0" lang="en-US" sz="1600" spc="-1" strike="noStrike">
                <a:latin typeface="Arial"/>
              </a:endParaRPr>
            </a:p>
            <a:p>
              <a:pPr>
                <a:lnSpc>
                  <a:spcPct val="100000"/>
                </a:lnSpc>
              </a:pPr>
              <a:r>
                <a:rPr b="0" lang="en-US" sz="1600" spc="-1" strike="noStrike">
                  <a:solidFill>
                    <a:srgbClr val="000000"/>
                  </a:solidFill>
                  <a:latin typeface="Calibri"/>
                  <a:ea typeface="DejaVu Sans"/>
                </a:rPr>
                <a:t>(collecting all sorts of data) </a:t>
              </a:r>
              <a:endParaRPr b="0" lang="en-US" sz="1600" spc="-1" strike="noStrike">
                <a:latin typeface="Arial"/>
              </a:endParaRPr>
            </a:p>
          </p:txBody>
        </p:sp>
      </p:grpSp>
      <p:grpSp>
        <p:nvGrpSpPr>
          <p:cNvPr id="317" name="Group 6"/>
          <p:cNvGrpSpPr/>
          <p:nvPr/>
        </p:nvGrpSpPr>
        <p:grpSpPr>
          <a:xfrm>
            <a:off x="5852880" y="1765080"/>
            <a:ext cx="3481920" cy="1351800"/>
            <a:chOff x="5852880" y="1765080"/>
            <a:chExt cx="3481920" cy="1351800"/>
          </a:xfrm>
        </p:grpSpPr>
        <p:pic>
          <p:nvPicPr>
            <p:cNvPr id="318" name="Picture 15" descr=""/>
            <p:cNvPicPr/>
            <p:nvPr/>
          </p:nvPicPr>
          <p:blipFill>
            <a:blip r:embed="rId7"/>
            <a:stretch/>
          </p:blipFill>
          <p:spPr>
            <a:xfrm>
              <a:off x="7575480" y="1765080"/>
              <a:ext cx="796320" cy="796320"/>
            </a:xfrm>
            <a:prstGeom prst="rect">
              <a:avLst/>
            </a:prstGeom>
            <a:ln>
              <a:noFill/>
            </a:ln>
          </p:spPr>
        </p:pic>
        <p:pic>
          <p:nvPicPr>
            <p:cNvPr id="319" name="Picture 16" descr=""/>
            <p:cNvPicPr/>
            <p:nvPr/>
          </p:nvPicPr>
          <p:blipFill>
            <a:blip r:embed="rId8"/>
            <a:stretch/>
          </p:blipFill>
          <p:spPr>
            <a:xfrm>
              <a:off x="6697800" y="1766520"/>
              <a:ext cx="876600" cy="794880"/>
            </a:xfrm>
            <a:prstGeom prst="rect">
              <a:avLst/>
            </a:prstGeom>
            <a:ln>
              <a:noFill/>
            </a:ln>
          </p:spPr>
        </p:pic>
        <p:sp>
          <p:nvSpPr>
            <p:cNvPr id="320" name="CustomShape 7"/>
            <p:cNvSpPr/>
            <p:nvPr/>
          </p:nvSpPr>
          <p:spPr>
            <a:xfrm>
              <a:off x="5852880" y="2540160"/>
              <a:ext cx="3481920" cy="5767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600" spc="-1" strike="noStrike">
                  <a:solidFill>
                    <a:srgbClr val="800000"/>
                  </a:solidFill>
                  <a:latin typeface="Calibri"/>
                  <a:ea typeface="DejaVu Sans"/>
                </a:rPr>
                <a:t>Mobile devices </a:t>
              </a:r>
              <a:endParaRPr b="0" lang="en-US" sz="1600" spc="-1" strike="noStrike">
                <a:latin typeface="Arial"/>
              </a:endParaRPr>
            </a:p>
            <a:p>
              <a:pPr>
                <a:lnSpc>
                  <a:spcPct val="100000"/>
                </a:lnSpc>
              </a:pPr>
              <a:r>
                <a:rPr b="0" lang="en-US" sz="1600" spc="-1" strike="noStrike">
                  <a:solidFill>
                    <a:srgbClr val="000000"/>
                  </a:solidFill>
                  <a:latin typeface="Calibri"/>
                  <a:ea typeface="DejaVu Sans"/>
                </a:rPr>
                <a:t>(tracking all objects all the time)</a:t>
              </a:r>
              <a:endParaRPr b="0" lang="en-US" sz="1600" spc="-1" strike="noStrike">
                <a:latin typeface="Arial"/>
              </a:endParaRPr>
            </a:p>
          </p:txBody>
        </p:sp>
      </p:grpSp>
      <p:grpSp>
        <p:nvGrpSpPr>
          <p:cNvPr id="321" name="Group 8"/>
          <p:cNvGrpSpPr/>
          <p:nvPr/>
        </p:nvGrpSpPr>
        <p:grpSpPr>
          <a:xfrm>
            <a:off x="5859720" y="3469320"/>
            <a:ext cx="3160800" cy="1462680"/>
            <a:chOff x="5859720" y="3469320"/>
            <a:chExt cx="3160800" cy="1462680"/>
          </a:xfrm>
        </p:grpSpPr>
        <p:pic>
          <p:nvPicPr>
            <p:cNvPr id="322" name="Picture 12" descr=""/>
            <p:cNvPicPr/>
            <p:nvPr/>
          </p:nvPicPr>
          <p:blipFill>
            <a:blip r:embed="rId9"/>
            <a:stretch/>
          </p:blipFill>
          <p:spPr>
            <a:xfrm>
              <a:off x="6369120" y="3501360"/>
              <a:ext cx="983880" cy="640440"/>
            </a:xfrm>
            <a:prstGeom prst="rect">
              <a:avLst/>
            </a:prstGeom>
            <a:ln>
              <a:noFill/>
            </a:ln>
          </p:spPr>
        </p:pic>
        <p:pic>
          <p:nvPicPr>
            <p:cNvPr id="323" name="Picture 13" descr=""/>
            <p:cNvPicPr/>
            <p:nvPr/>
          </p:nvPicPr>
          <p:blipFill>
            <a:blip r:embed="rId10"/>
            <a:stretch/>
          </p:blipFill>
          <p:spPr>
            <a:xfrm>
              <a:off x="7353720" y="3469320"/>
              <a:ext cx="1142280" cy="642600"/>
            </a:xfrm>
            <a:prstGeom prst="rect">
              <a:avLst/>
            </a:prstGeom>
            <a:ln>
              <a:noFill/>
            </a:ln>
          </p:spPr>
        </p:pic>
        <p:sp>
          <p:nvSpPr>
            <p:cNvPr id="324" name="CustomShape 9"/>
            <p:cNvSpPr/>
            <p:nvPr/>
          </p:nvSpPr>
          <p:spPr>
            <a:xfrm>
              <a:off x="5859720" y="4112640"/>
              <a:ext cx="3160800" cy="8193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800000"/>
                  </a:solidFill>
                  <a:latin typeface="Calibri"/>
                  <a:ea typeface="DejaVu Sans"/>
                </a:rPr>
                <a:t>Sensor technology and networks</a:t>
              </a:r>
              <a:endParaRPr b="0" lang="en-US" sz="1600" spc="-1" strike="noStrike">
                <a:latin typeface="Arial"/>
              </a:endParaRPr>
            </a:p>
            <a:p>
              <a:pPr>
                <a:lnSpc>
                  <a:spcPct val="100000"/>
                </a:lnSpc>
              </a:pPr>
              <a:r>
                <a:rPr b="0" lang="en-US" sz="1600" spc="-1" strike="noStrike">
                  <a:solidFill>
                    <a:srgbClr val="000000"/>
                  </a:solidFill>
                  <a:latin typeface="Calibri"/>
                  <a:ea typeface="DejaVu Sans"/>
                </a:rPr>
                <a:t>(measuring all kinds of data) </a:t>
              </a:r>
              <a:endParaRPr b="0" lang="en-US" sz="1600" spc="-1" strike="noStrike">
                <a:latin typeface="Arial"/>
              </a:endParaRPr>
            </a:p>
          </p:txBody>
        </p:sp>
      </p:grpSp>
      <p:sp>
        <p:nvSpPr>
          <p:cNvPr id="325" name="CustomShape 10"/>
          <p:cNvSpPr/>
          <p:nvPr/>
        </p:nvSpPr>
        <p:spPr>
          <a:xfrm>
            <a:off x="425160" y="4985640"/>
            <a:ext cx="8070480" cy="1328760"/>
          </a:xfrm>
          <a:prstGeom prst="rect">
            <a:avLst/>
          </a:prstGeom>
          <a:noFill/>
          <a:ln>
            <a:noFill/>
          </a:ln>
        </p:spPr>
        <p:style>
          <a:lnRef idx="0"/>
          <a:fillRef idx="0"/>
          <a:effectRef idx="0"/>
          <a:fontRef idx="minor"/>
        </p:style>
        <p:txBody>
          <a:bodyPr lIns="90000" rIns="90000" tIns="45000" bIns="45000">
            <a:normAutofit/>
          </a:bodyPr>
          <a:p>
            <a:pPr marL="343080" indent="-342360">
              <a:lnSpc>
                <a:spcPct val="120000"/>
              </a:lnSpc>
              <a:spcBef>
                <a:spcPts val="641"/>
              </a:spcBef>
              <a:buClr>
                <a:srgbClr val="000000"/>
              </a:buClr>
              <a:buFont typeface="Arial"/>
              <a:buChar char="•"/>
            </a:pPr>
            <a:r>
              <a:rPr b="0" lang="en-US" sz="3200" spc="-1" strike="noStrike">
                <a:solidFill>
                  <a:srgbClr val="000000"/>
                </a:solidFill>
                <a:latin typeface="Calibri"/>
              </a:rPr>
              <a:t>The progress and innovation is no longer hindered by the ability to collect data</a:t>
            </a:r>
            <a:endParaRPr b="0" lang="en-US" sz="3200" spc="-1" strike="noStrike">
              <a:latin typeface="Arial"/>
            </a:endParaRPr>
          </a:p>
          <a:p>
            <a:pPr marL="343080" indent="-342360">
              <a:lnSpc>
                <a:spcPct val="120000"/>
              </a:lnSpc>
              <a:spcBef>
                <a:spcPts val="641"/>
              </a:spcBef>
              <a:buClr>
                <a:srgbClr val="000000"/>
              </a:buClr>
              <a:buFont typeface="Arial"/>
              <a:buChar char="•"/>
            </a:pPr>
            <a:r>
              <a:rPr b="0" lang="en-US" sz="3200" spc="-1" strike="noStrike">
                <a:solidFill>
                  <a:srgbClr val="000000"/>
                </a:solidFill>
                <a:latin typeface="Calibri"/>
              </a:rPr>
              <a:t>But, by the ability to manage, analyze, summarize, visualize, and discover knowledge from the collected data in a timely manner and in a </a:t>
            </a:r>
            <a:endParaRPr b="0" lang="en-US" sz="3200" spc="-1" strike="noStrike">
              <a:latin typeface="Arial"/>
            </a:endParaRPr>
          </a:p>
        </p:txBody>
      </p:sp>
      <p:sp>
        <p:nvSpPr>
          <p:cNvPr id="326" name="CustomShape 11"/>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80FF7E0-8523-480A-9DEC-D44D401E35D4}" type="slidenum">
              <a:rPr b="0" lang="en-US" sz="1200" spc="-1" strike="noStrike">
                <a:solidFill>
                  <a:srgbClr val="8b8b8b"/>
                </a:solidFill>
                <a:latin typeface="Calibri"/>
              </a:rPr>
              <a:t>&lt;number&gt;</a:t>
            </a:fld>
            <a:endParaRPr b="0" lang="en-US" sz="1200" spc="-1" strike="noStrike">
              <a:latin typeface="Arial"/>
            </a:endParaRPr>
          </a:p>
        </p:txBody>
      </p:sp>
    </p:spTree>
  </p:cSld>
  <p:timing>
    <p:tnLst>
      <p:par>
        <p:cTn id="78" dur="indefinite" restart="never" nodeType="tmRoot">
          <p:childTnLst>
            <p:seq>
              <p:cTn id="79" dur="indefinite" nodeType="mainSeq">
                <p:childTnLst>
                  <p:par>
                    <p:cTn id="80" fill="hold">
                      <p:stCondLst>
                        <p:cond delay="indefinite"/>
                      </p:stCondLst>
                      <p:childTnLst>
                        <p:par>
                          <p:cTn id="81" fill="hold">
                            <p:stCondLst>
                              <p:cond delay="0"/>
                            </p:stCondLst>
                            <p:childTnLst>
                              <p:par>
                                <p:cTn id="82" nodeType="clickEffect" fill="hold" presetClass="entr" presetID="5" presetSubtype="10">
                                  <p:stCondLst>
                                    <p:cond delay="0"/>
                                  </p:stCondLst>
                                  <p:childTnLst>
                                    <p:set>
                                      <p:cBhvr>
                                        <p:cTn id="83" dur="1" fill="hold">
                                          <p:stCondLst>
                                            <p:cond delay="0"/>
                                          </p:stCondLst>
                                        </p:cTn>
                                        <p:tgtEl>
                                          <p:spTgt spid="307"/>
                                        </p:tgtEl>
                                        <p:attrNameLst>
                                          <p:attrName>style.visibility</p:attrName>
                                        </p:attrNameLst>
                                      </p:cBhvr>
                                      <p:to>
                                        <p:strVal val="visible"/>
                                      </p:to>
                                    </p:set>
                                    <p:animEffect filter="checkerboard(across)" transition="in">
                                      <p:cBhvr additive="repl">
                                        <p:cTn id="84" dur="500"/>
                                        <p:tgtEl>
                                          <p:spTgt spid="307"/>
                                        </p:tgtEl>
                                      </p:cBhvr>
                                    </p:animEffec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9">
                                  <p:stCondLst>
                                    <p:cond delay="0"/>
                                  </p:stCondLst>
                                  <p:childTnLst>
                                    <p:set>
                                      <p:cBhvr>
                                        <p:cTn id="88" dur="1" fill="hold">
                                          <p:stCondLst>
                                            <p:cond delay="0"/>
                                          </p:stCondLst>
                                        </p:cTn>
                                        <p:tgtEl>
                                          <p:spTgt spid="310"/>
                                        </p:tgtEl>
                                        <p:attrNameLst>
                                          <p:attrName>style.visibility</p:attrName>
                                        </p:attrNameLst>
                                      </p:cBhvr>
                                      <p:to>
                                        <p:strVal val="visible"/>
                                      </p:to>
                                    </p:set>
                                    <p:animEffect filter="dissolve" transition="in">
                                      <p:cBhvr additive="repl">
                                        <p:cTn id="89" dur="500"/>
                                        <p:tgtEl>
                                          <p:spTgt spid="310"/>
                                        </p:tgtEl>
                                      </p:cBhvr>
                                    </p:animEffect>
                                  </p:childTnLst>
                                </p:cTn>
                              </p:par>
                            </p:childTnLst>
                          </p:cTn>
                        </p:par>
                      </p:childTnLst>
                    </p:cTn>
                  </p:par>
                  <p:par>
                    <p:cTn id="90" fill="hold">
                      <p:stCondLst>
                        <p:cond delay="indefinite"/>
                      </p:stCondLst>
                      <p:childTnLst>
                        <p:par>
                          <p:cTn id="91" fill="hold">
                            <p:stCondLst>
                              <p:cond delay="0"/>
                            </p:stCondLst>
                            <p:childTnLst>
                              <p:par>
                                <p:cTn id="92" nodeType="clickEffect" fill="hold" presetClass="entr" presetID="5" presetSubtype="10">
                                  <p:stCondLst>
                                    <p:cond delay="0"/>
                                  </p:stCondLst>
                                  <p:childTnLst>
                                    <p:set>
                                      <p:cBhvr>
                                        <p:cTn id="93" dur="1" fill="hold">
                                          <p:stCondLst>
                                            <p:cond delay="0"/>
                                          </p:stCondLst>
                                        </p:cTn>
                                        <p:tgtEl>
                                          <p:spTgt spid="317"/>
                                        </p:tgtEl>
                                        <p:attrNameLst>
                                          <p:attrName>style.visibility</p:attrName>
                                        </p:attrNameLst>
                                      </p:cBhvr>
                                      <p:to>
                                        <p:strVal val="visible"/>
                                      </p:to>
                                    </p:set>
                                    <p:animEffect filter="checkerboard(across)" transition="in">
                                      <p:cBhvr additive="repl">
                                        <p:cTn id="94" dur="500"/>
                                        <p:tgtEl>
                                          <p:spTgt spid="317"/>
                                        </p:tgtEl>
                                      </p:cBhvr>
                                    </p:animEffec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5" presetSubtype="10">
                                  <p:stCondLst>
                                    <p:cond delay="0"/>
                                  </p:stCondLst>
                                  <p:childTnLst>
                                    <p:set>
                                      <p:cBhvr>
                                        <p:cTn id="98" dur="1" fill="hold">
                                          <p:stCondLst>
                                            <p:cond delay="0"/>
                                          </p:stCondLst>
                                        </p:cTn>
                                        <p:tgtEl>
                                          <p:spTgt spid="321"/>
                                        </p:tgtEl>
                                        <p:attrNameLst>
                                          <p:attrName>style.visibility</p:attrName>
                                        </p:attrNameLst>
                                      </p:cBhvr>
                                      <p:to>
                                        <p:strVal val="visible"/>
                                      </p:to>
                                    </p:set>
                                    <p:animEffect filter="checkerboard(across)" transition="in">
                                      <p:cBhvr additive="repl">
                                        <p:cTn id="99" dur="500"/>
                                        <p:tgtEl>
                                          <p:spTgt spid="321"/>
                                        </p:tgtEl>
                                      </p:cBhvr>
                                    </p:animEffec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9">
                                  <p:stCondLst>
                                    <p:cond delay="0"/>
                                  </p:stCondLst>
                                  <p:childTnLst>
                                    <p:set>
                                      <p:cBhvr>
                                        <p:cTn id="103" dur="1" fill="hold">
                                          <p:stCondLst>
                                            <p:cond delay="0"/>
                                          </p:stCondLst>
                                        </p:cTn>
                                        <p:tgtEl>
                                          <p:spTgt spid="325">
                                            <p:txEl>
                                              <p:pRg st="0" end="0"/>
                                            </p:txEl>
                                          </p:spTgt>
                                        </p:tgtEl>
                                        <p:attrNameLst>
                                          <p:attrName>style.visibility</p:attrName>
                                        </p:attrNameLst>
                                      </p:cBhvr>
                                      <p:to>
                                        <p:strVal val="visible"/>
                                      </p:to>
                                    </p:set>
                                    <p:animEffect filter="dissolve" transition="in">
                                      <p:cBhvr additive="repl">
                                        <p:cTn id="104" dur="500"/>
                                        <p:tgtEl>
                                          <p:spTgt spid="325">
                                            <p:txEl>
                                              <p:pRg st="0" end="0"/>
                                            </p:txEl>
                                          </p:spTgt>
                                        </p:tgtEl>
                                      </p:cBhvr>
                                    </p:animEffect>
                                  </p:childTnLst>
                                </p:cTn>
                              </p:par>
                              <p:par>
                                <p:cTn id="105" nodeType="withEffect" fill="hold" presetClass="entr" presetID="9">
                                  <p:stCondLst>
                                    <p:cond delay="0"/>
                                  </p:stCondLst>
                                  <p:childTnLst>
                                    <p:set>
                                      <p:cBhvr>
                                        <p:cTn id="106" dur="1" fill="hold">
                                          <p:stCondLst>
                                            <p:cond delay="0"/>
                                          </p:stCondLst>
                                        </p:cTn>
                                        <p:tgtEl>
                                          <p:spTgt spid="325">
                                            <p:txEl>
                                              <p:pRg st="1" end="1"/>
                                            </p:txEl>
                                          </p:spTgt>
                                        </p:tgtEl>
                                        <p:attrNameLst>
                                          <p:attrName>style.visibility</p:attrName>
                                        </p:attrNameLst>
                                      </p:cBhvr>
                                      <p:to>
                                        <p:strVal val="visible"/>
                                      </p:to>
                                    </p:set>
                                    <p:animEffect filter="dissolve" transition="in">
                                      <p:cBhvr additive="repl">
                                        <p:cTn id="107" dur="500"/>
                                        <p:tgtEl>
                                          <p:spTgt spid="325">
                                            <p:txEl>
                                              <p:pRg st="1" end="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 name="Picture 11" descr=""/>
          <p:cNvPicPr/>
          <p:nvPr/>
        </p:nvPicPr>
        <p:blipFill>
          <a:blip r:embed="rId1"/>
          <a:stretch/>
        </p:blipFill>
        <p:spPr>
          <a:xfrm>
            <a:off x="3251160" y="1803240"/>
            <a:ext cx="2475720" cy="2475720"/>
          </a:xfrm>
          <a:prstGeom prst="rect">
            <a:avLst/>
          </a:prstGeom>
          <a:ln>
            <a:noFill/>
          </a:ln>
        </p:spPr>
      </p:pic>
      <p:sp>
        <p:nvSpPr>
          <p:cNvPr id="328" name="CustomShape 1"/>
          <p:cNvSpPr/>
          <p:nvPr/>
        </p:nvSpPr>
        <p:spPr>
          <a:xfrm>
            <a:off x="469080" y="368280"/>
            <a:ext cx="8228880" cy="62172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2800" spc="-1" strike="noStrike">
                <a:solidFill>
                  <a:srgbClr val="000000"/>
                </a:solidFill>
                <a:latin typeface="Calibri"/>
                <a:ea typeface="DejaVu Sans"/>
              </a:rPr>
              <a:t>Real-Time Analytics/Decision Requirement</a:t>
            </a:r>
            <a:endParaRPr b="0" lang="en-US" sz="2800" spc="-1" strike="noStrike">
              <a:latin typeface="Arial"/>
            </a:endParaRPr>
          </a:p>
        </p:txBody>
      </p:sp>
      <p:sp>
        <p:nvSpPr>
          <p:cNvPr id="329" name="CustomShape 2"/>
          <p:cNvSpPr/>
          <p:nvPr/>
        </p:nvSpPr>
        <p:spPr>
          <a:xfrm>
            <a:off x="1701720" y="1371600"/>
            <a:ext cx="2221920" cy="1789920"/>
          </a:xfrm>
          <a:prstGeom prst="cloud">
            <a:avLst/>
          </a:prstGeom>
          <a:solidFill>
            <a:schemeClr val="bg1">
              <a:lumMod val="85000"/>
            </a:schemeClr>
          </a:solidFill>
          <a:ln>
            <a:solidFill>
              <a:srgbClr val="a6a6a6"/>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0" name="CustomShape 3"/>
          <p:cNvSpPr/>
          <p:nvPr/>
        </p:nvSpPr>
        <p:spPr>
          <a:xfrm>
            <a:off x="5201280" y="1359000"/>
            <a:ext cx="2221920" cy="1789920"/>
          </a:xfrm>
          <a:prstGeom prst="cloud">
            <a:avLst/>
          </a:prstGeom>
          <a:solidFill>
            <a:schemeClr val="bg1">
              <a:lumMod val="85000"/>
            </a:schemeClr>
          </a:solidFill>
          <a:ln>
            <a:solidFill>
              <a:srgbClr val="a6a6a6"/>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1" name="CustomShape 4"/>
          <p:cNvSpPr/>
          <p:nvPr/>
        </p:nvSpPr>
        <p:spPr>
          <a:xfrm>
            <a:off x="5880240" y="3132720"/>
            <a:ext cx="2221920" cy="1789920"/>
          </a:xfrm>
          <a:prstGeom prst="cloud">
            <a:avLst/>
          </a:prstGeom>
          <a:solidFill>
            <a:schemeClr val="bg1">
              <a:lumMod val="85000"/>
            </a:schemeClr>
          </a:solidFill>
          <a:ln>
            <a:solidFill>
              <a:schemeClr val="bg1">
                <a:lumMod val="65000"/>
              </a:schemeClr>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2" name="CustomShape 5"/>
          <p:cNvSpPr/>
          <p:nvPr/>
        </p:nvSpPr>
        <p:spPr>
          <a:xfrm>
            <a:off x="3479760" y="3469320"/>
            <a:ext cx="210420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ea typeface="DejaVu Sans"/>
              </a:rPr>
              <a:t>Customer</a:t>
            </a:r>
            <a:endParaRPr b="0" lang="en-US" sz="2800" spc="-1" strike="noStrike">
              <a:latin typeface="Arial"/>
            </a:endParaRPr>
          </a:p>
        </p:txBody>
      </p:sp>
      <p:sp>
        <p:nvSpPr>
          <p:cNvPr id="333" name="CustomShape 6"/>
          <p:cNvSpPr/>
          <p:nvPr/>
        </p:nvSpPr>
        <p:spPr>
          <a:xfrm>
            <a:off x="4203720" y="2031840"/>
            <a:ext cx="634320" cy="458640"/>
          </a:xfrm>
          <a:prstGeom prst="cloud">
            <a:avLst/>
          </a:prstGeom>
          <a:solidFill>
            <a:schemeClr val="bg1">
              <a:lumMod val="85000"/>
            </a:schemeClr>
          </a:solidFill>
          <a:ln>
            <a:solidFill>
              <a:schemeClr val="bg1">
                <a:lumMod val="65000"/>
              </a:schemeClr>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4" name="CustomShape 7"/>
          <p:cNvSpPr/>
          <p:nvPr/>
        </p:nvSpPr>
        <p:spPr>
          <a:xfrm>
            <a:off x="4132080" y="2083680"/>
            <a:ext cx="772200" cy="3643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900" spc="-1" strike="noStrike">
                <a:solidFill>
                  <a:srgbClr val="000000"/>
                </a:solidFill>
                <a:latin typeface="Calibri"/>
                <a:ea typeface="DejaVu Sans"/>
              </a:rPr>
              <a:t>Influence</a:t>
            </a:r>
            <a:endParaRPr b="0" lang="en-US" sz="900" spc="-1" strike="noStrike">
              <a:latin typeface="Arial"/>
            </a:endParaRPr>
          </a:p>
          <a:p>
            <a:pPr algn="ctr">
              <a:lnSpc>
                <a:spcPct val="100000"/>
              </a:lnSpc>
            </a:pPr>
            <a:r>
              <a:rPr b="1" lang="en-US" sz="900" spc="-1" strike="noStrike">
                <a:solidFill>
                  <a:srgbClr val="000000"/>
                </a:solidFill>
                <a:latin typeface="Calibri"/>
                <a:ea typeface="DejaVu Sans"/>
              </a:rPr>
              <a:t>Behavior</a:t>
            </a:r>
            <a:endParaRPr b="0" lang="en-US" sz="900" spc="-1" strike="noStrike">
              <a:latin typeface="Arial"/>
            </a:endParaRPr>
          </a:p>
        </p:txBody>
      </p:sp>
      <p:sp>
        <p:nvSpPr>
          <p:cNvPr id="335" name="CustomShape 8"/>
          <p:cNvSpPr/>
          <p:nvPr/>
        </p:nvSpPr>
        <p:spPr>
          <a:xfrm>
            <a:off x="3378240" y="4365720"/>
            <a:ext cx="2221920" cy="1789920"/>
          </a:xfrm>
          <a:prstGeom prst="cloud">
            <a:avLst/>
          </a:prstGeom>
          <a:solidFill>
            <a:schemeClr val="bg1">
              <a:lumMod val="85000"/>
            </a:schemeClr>
          </a:solidFill>
          <a:ln>
            <a:solidFill>
              <a:srgbClr val="a6a6a6"/>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6" name="CustomShape 9"/>
          <p:cNvSpPr/>
          <p:nvPr/>
        </p:nvSpPr>
        <p:spPr>
          <a:xfrm>
            <a:off x="1582200" y="1663560"/>
            <a:ext cx="2360160" cy="106344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600" spc="-1" strike="noStrike">
                <a:solidFill>
                  <a:srgbClr val="000000"/>
                </a:solidFill>
                <a:latin typeface="Calibri"/>
                <a:ea typeface="DejaVu Sans"/>
              </a:rPr>
              <a:t>Product </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Recommendations </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that are </a:t>
            </a:r>
            <a:r>
              <a:rPr b="1" i="1" lang="en-US" sz="1600" spc="-1" strike="noStrike" u="sng">
                <a:solidFill>
                  <a:srgbClr val="000000"/>
                </a:solidFill>
                <a:uFillTx/>
                <a:latin typeface="Calibri"/>
                <a:ea typeface="DejaVu Sans"/>
              </a:rPr>
              <a:t>Relevant</a:t>
            </a:r>
            <a:r>
              <a:rPr b="1" lang="en-US" sz="1600" spc="-1" strike="noStrike">
                <a:solidFill>
                  <a:srgbClr val="000000"/>
                </a:solidFill>
                <a:latin typeface="Calibri"/>
                <a:ea typeface="DejaVu Sans"/>
              </a:rPr>
              <a:t> </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&amp; </a:t>
            </a:r>
            <a:r>
              <a:rPr b="1" i="1" lang="en-US" sz="1600" spc="-1" strike="noStrike" u="sng">
                <a:solidFill>
                  <a:srgbClr val="000000"/>
                </a:solidFill>
                <a:uFillTx/>
                <a:latin typeface="Calibri"/>
                <a:ea typeface="DejaVu Sans"/>
              </a:rPr>
              <a:t>Compelling</a:t>
            </a:r>
            <a:r>
              <a:rPr b="1" lang="en-US" sz="1600" spc="-1" strike="noStrike">
                <a:solidFill>
                  <a:srgbClr val="000000"/>
                </a:solidFill>
                <a:latin typeface="Calibri"/>
                <a:ea typeface="DejaVu Sans"/>
              </a:rPr>
              <a:t> </a:t>
            </a:r>
            <a:endParaRPr b="0" lang="en-US" sz="1600" spc="-1" strike="noStrike">
              <a:latin typeface="Arial"/>
            </a:endParaRPr>
          </a:p>
        </p:txBody>
      </p:sp>
      <p:sp>
        <p:nvSpPr>
          <p:cNvPr id="337" name="CustomShape 10"/>
          <p:cNvSpPr/>
          <p:nvPr/>
        </p:nvSpPr>
        <p:spPr>
          <a:xfrm>
            <a:off x="5880960" y="3372480"/>
            <a:ext cx="2270160" cy="13068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600" spc="-1" strike="noStrike">
                <a:solidFill>
                  <a:srgbClr val="000000"/>
                </a:solidFill>
                <a:latin typeface="Calibri"/>
                <a:ea typeface="DejaVu Sans"/>
              </a:rPr>
              <a:t>Friend Invitations </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to join a </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Game or Activity</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that expands</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business </a:t>
            </a:r>
            <a:endParaRPr b="0" lang="en-US" sz="1600" spc="-1" strike="noStrike">
              <a:latin typeface="Arial"/>
            </a:endParaRPr>
          </a:p>
        </p:txBody>
      </p:sp>
      <p:sp>
        <p:nvSpPr>
          <p:cNvPr id="338" name="CustomShape 11"/>
          <p:cNvSpPr/>
          <p:nvPr/>
        </p:nvSpPr>
        <p:spPr>
          <a:xfrm>
            <a:off x="3338280" y="4797720"/>
            <a:ext cx="2338920" cy="106344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600" spc="-1" strike="noStrike">
                <a:solidFill>
                  <a:srgbClr val="000000"/>
                </a:solidFill>
                <a:latin typeface="Calibri"/>
                <a:ea typeface="DejaVu Sans"/>
              </a:rPr>
              <a:t>Preventing Fraud  </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 </a:t>
            </a:r>
            <a:r>
              <a:rPr b="1" lang="en-US" sz="1600" spc="-1" strike="noStrike">
                <a:solidFill>
                  <a:srgbClr val="000000"/>
                </a:solidFill>
                <a:latin typeface="Calibri"/>
                <a:ea typeface="DejaVu Sans"/>
              </a:rPr>
              <a:t>as it is </a:t>
            </a:r>
            <a:r>
              <a:rPr b="1" i="1" lang="en-US" sz="1600" spc="-1" strike="noStrike" u="sng">
                <a:solidFill>
                  <a:srgbClr val="000000"/>
                </a:solidFill>
                <a:uFillTx/>
                <a:latin typeface="Calibri"/>
                <a:ea typeface="DejaVu Sans"/>
              </a:rPr>
              <a:t>Occurring </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&amp; preventing more</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proactively </a:t>
            </a:r>
            <a:endParaRPr b="0" lang="en-US" sz="1600" spc="-1" strike="noStrike">
              <a:latin typeface="Arial"/>
            </a:endParaRPr>
          </a:p>
        </p:txBody>
      </p:sp>
      <p:sp>
        <p:nvSpPr>
          <p:cNvPr id="339" name="CustomShape 12"/>
          <p:cNvSpPr/>
          <p:nvPr/>
        </p:nvSpPr>
        <p:spPr>
          <a:xfrm>
            <a:off x="4808520" y="1848240"/>
            <a:ext cx="3084120" cy="106344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600" spc="-1" strike="noStrike">
                <a:solidFill>
                  <a:srgbClr val="000000"/>
                </a:solidFill>
                <a:latin typeface="Calibri"/>
                <a:ea typeface="DejaVu Sans"/>
              </a:rPr>
              <a:t>Learning why Customers </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Switch to competitors</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 </a:t>
            </a:r>
            <a:r>
              <a:rPr b="1" lang="en-US" sz="1600" spc="-1" strike="noStrike">
                <a:solidFill>
                  <a:srgbClr val="000000"/>
                </a:solidFill>
                <a:latin typeface="Calibri"/>
                <a:ea typeface="DejaVu Sans"/>
              </a:rPr>
              <a:t>and their offers; in</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 </a:t>
            </a:r>
            <a:r>
              <a:rPr b="1" lang="en-US" sz="1600" spc="-1" strike="noStrike">
                <a:solidFill>
                  <a:srgbClr val="000000"/>
                </a:solidFill>
                <a:latin typeface="Calibri"/>
                <a:ea typeface="DejaVu Sans"/>
              </a:rPr>
              <a:t>time to Counter </a:t>
            </a:r>
            <a:endParaRPr b="0" lang="en-US" sz="1600" spc="-1" strike="noStrike">
              <a:latin typeface="Arial"/>
            </a:endParaRPr>
          </a:p>
        </p:txBody>
      </p:sp>
      <p:sp>
        <p:nvSpPr>
          <p:cNvPr id="340" name="CustomShape 13"/>
          <p:cNvSpPr/>
          <p:nvPr/>
        </p:nvSpPr>
        <p:spPr>
          <a:xfrm>
            <a:off x="901800" y="3448080"/>
            <a:ext cx="2221920" cy="1789920"/>
          </a:xfrm>
          <a:prstGeom prst="cloud">
            <a:avLst/>
          </a:prstGeom>
          <a:solidFill>
            <a:schemeClr val="bg1">
              <a:lumMod val="85000"/>
            </a:schemeClr>
          </a:solidFill>
          <a:ln>
            <a:solidFill>
              <a:srgbClr val="a6a6a6"/>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41" name="CustomShape 14"/>
          <p:cNvSpPr/>
          <p:nvPr/>
        </p:nvSpPr>
        <p:spPr>
          <a:xfrm>
            <a:off x="888840" y="3702240"/>
            <a:ext cx="2285280" cy="13068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600" spc="-1" strike="noStrike">
                <a:solidFill>
                  <a:srgbClr val="000000"/>
                </a:solidFill>
                <a:latin typeface="Calibri"/>
                <a:ea typeface="DejaVu Sans"/>
              </a:rPr>
              <a:t>Improving the</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Marketing </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Effectiveness of a </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Promotion while it</a:t>
            </a:r>
            <a:endParaRPr b="0" lang="en-US" sz="1600" spc="-1" strike="noStrike">
              <a:latin typeface="Arial"/>
            </a:endParaRPr>
          </a:p>
          <a:p>
            <a:pPr algn="ctr">
              <a:lnSpc>
                <a:spcPct val="100000"/>
              </a:lnSpc>
            </a:pPr>
            <a:r>
              <a:rPr b="1" lang="en-US" sz="1600" spc="-1" strike="noStrike">
                <a:solidFill>
                  <a:srgbClr val="000000"/>
                </a:solidFill>
                <a:latin typeface="Calibri"/>
                <a:ea typeface="DejaVu Sans"/>
              </a:rPr>
              <a:t>is still in Play  </a:t>
            </a:r>
            <a:endParaRPr b="0" lang="en-US" sz="1600" spc="-1" strike="noStrike">
              <a:latin typeface="Arial"/>
            </a:endParaRPr>
          </a:p>
        </p:txBody>
      </p:sp>
    </p:spTree>
  </p:cSld>
  <p:timing>
    <p:tnLst>
      <p:par>
        <p:cTn id="108" dur="indefinite" restart="never" nodeType="tmRoot">
          <p:childTnLst>
            <p:seq>
              <p:cTn id="109"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Some Make it 4V’s</a:t>
            </a:r>
            <a:endParaRPr b="0" lang="en-US" sz="4400" spc="-1" strike="noStrike">
              <a:latin typeface="Arial"/>
            </a:endParaRPr>
          </a:p>
        </p:txBody>
      </p:sp>
      <p:sp>
        <p:nvSpPr>
          <p:cNvPr id="343" name="CustomShape 2"/>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E2A43B39-A16F-454A-9F42-2069329B876F}" type="slidenum">
              <a:rPr b="0" lang="en-US" sz="1200" spc="-1" strike="noStrike">
                <a:solidFill>
                  <a:srgbClr val="8b8b8b"/>
                </a:solidFill>
                <a:latin typeface="Calibri"/>
              </a:rPr>
              <a:t>&lt;number&gt;</a:t>
            </a:fld>
            <a:endParaRPr b="0" lang="en-US" sz="1200" spc="-1" strike="noStrike">
              <a:latin typeface="Arial"/>
            </a:endParaRPr>
          </a:p>
        </p:txBody>
      </p:sp>
      <p:pic>
        <p:nvPicPr>
          <p:cNvPr id="344" name="Picture 4" descr=""/>
          <p:cNvPicPr/>
          <p:nvPr/>
        </p:nvPicPr>
        <p:blipFill>
          <a:blip r:embed="rId1"/>
          <a:stretch/>
        </p:blipFill>
        <p:spPr>
          <a:xfrm>
            <a:off x="1000800" y="1948680"/>
            <a:ext cx="7012080" cy="3583440"/>
          </a:xfrm>
          <a:prstGeom prst="rect">
            <a:avLst/>
          </a:prstGeom>
          <a:ln>
            <a:noFill/>
          </a:ln>
        </p:spPr>
      </p:pic>
    </p:spTree>
  </p:cSld>
  <p:timing>
    <p:tnLst>
      <p:par>
        <p:cTn id="110" dur="indefinite" restart="never" nodeType="tmRoot">
          <p:childTnLst>
            <p:seq>
              <p:cTn id="111"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Harnessing Big Data</a:t>
            </a:r>
            <a:endParaRPr b="0" lang="en-US" sz="4400" spc="-1" strike="noStrike">
              <a:latin typeface="Arial"/>
            </a:endParaRPr>
          </a:p>
        </p:txBody>
      </p:sp>
      <p:pic>
        <p:nvPicPr>
          <p:cNvPr id="346" name="Picture 3" descr=""/>
          <p:cNvPicPr/>
          <p:nvPr/>
        </p:nvPicPr>
        <p:blipFill>
          <a:blip r:embed="rId1"/>
          <a:stretch/>
        </p:blipFill>
        <p:spPr>
          <a:xfrm>
            <a:off x="2021760" y="1711080"/>
            <a:ext cx="4636440" cy="2763360"/>
          </a:xfrm>
          <a:prstGeom prst="rect">
            <a:avLst/>
          </a:prstGeom>
          <a:ln>
            <a:solidFill>
              <a:schemeClr val="tx1"/>
            </a:solidFill>
          </a:ln>
        </p:spPr>
      </p:pic>
      <p:sp>
        <p:nvSpPr>
          <p:cNvPr id="347" name="CustomShape 2"/>
          <p:cNvSpPr/>
          <p:nvPr/>
        </p:nvSpPr>
        <p:spPr>
          <a:xfrm>
            <a:off x="472680" y="4653000"/>
            <a:ext cx="8369280" cy="1637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360"/>
              </a:spcBef>
              <a:buClr>
                <a:srgbClr val="0000ff"/>
              </a:buClr>
              <a:buFont typeface="Arial"/>
              <a:buChar char="•"/>
            </a:pPr>
            <a:r>
              <a:rPr b="1" lang="en-US" sz="1800" spc="-1" strike="noStrike">
                <a:solidFill>
                  <a:srgbClr val="0000ff"/>
                </a:solidFill>
                <a:latin typeface="Calibri"/>
              </a:rPr>
              <a:t>OLTP: </a:t>
            </a:r>
            <a:r>
              <a:rPr b="0" lang="en-US" sz="1800" spc="-1" strike="noStrike">
                <a:solidFill>
                  <a:srgbClr val="000000"/>
                </a:solidFill>
                <a:latin typeface="Calibri"/>
              </a:rPr>
              <a:t>Online Transaction Processing   (DBMSs)</a:t>
            </a:r>
            <a:endParaRPr b="0" lang="en-US" sz="1800" spc="-1" strike="noStrike">
              <a:latin typeface="Arial"/>
            </a:endParaRPr>
          </a:p>
          <a:p>
            <a:pPr marL="343080" indent="-342360">
              <a:lnSpc>
                <a:spcPct val="100000"/>
              </a:lnSpc>
              <a:spcBef>
                <a:spcPts val="360"/>
              </a:spcBef>
              <a:buClr>
                <a:srgbClr val="0000ff"/>
              </a:buClr>
              <a:buFont typeface="Arial"/>
              <a:buChar char="•"/>
            </a:pPr>
            <a:r>
              <a:rPr b="1" lang="en-US" sz="1800" spc="-1" strike="noStrike">
                <a:solidFill>
                  <a:srgbClr val="0000ff"/>
                </a:solidFill>
                <a:latin typeface="Calibri"/>
              </a:rPr>
              <a:t>OLAP: </a:t>
            </a:r>
            <a:r>
              <a:rPr b="0" lang="en-US" sz="1800" spc="-1" strike="noStrike">
                <a:solidFill>
                  <a:srgbClr val="000000"/>
                </a:solidFill>
                <a:latin typeface="Calibri"/>
              </a:rPr>
              <a:t>Online Analytical Processing   (Data Warehousing)</a:t>
            </a:r>
            <a:endParaRPr b="0" lang="en-US" sz="1800" spc="-1" strike="noStrike">
              <a:latin typeface="Arial"/>
            </a:endParaRPr>
          </a:p>
          <a:p>
            <a:pPr marL="343080" indent="-342360">
              <a:lnSpc>
                <a:spcPct val="100000"/>
              </a:lnSpc>
              <a:spcBef>
                <a:spcPts val="360"/>
              </a:spcBef>
              <a:buClr>
                <a:srgbClr val="0000ff"/>
              </a:buClr>
              <a:buFont typeface="Arial"/>
              <a:buChar char="•"/>
            </a:pPr>
            <a:r>
              <a:rPr b="1" lang="en-US" sz="1800" spc="-1" strike="noStrike">
                <a:solidFill>
                  <a:srgbClr val="0000ff"/>
                </a:solidFill>
                <a:latin typeface="Calibri"/>
              </a:rPr>
              <a:t>RTAP:  </a:t>
            </a:r>
            <a:endParaRPr b="0" lang="en-US" sz="1800" spc="-1" strike="noStrike">
              <a:latin typeface="Arial"/>
            </a:endParaRPr>
          </a:p>
        </p:txBody>
      </p:sp>
      <p:sp>
        <p:nvSpPr>
          <p:cNvPr id="348" name="CustomShape 3"/>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680645BE-7CE3-439A-A9AB-0BC68BA11BAD}" type="slidenum">
              <a:rPr b="0" lang="en-US" sz="1200" spc="-1" strike="noStrike">
                <a:solidFill>
                  <a:srgbClr val="8b8b8b"/>
                </a:solidFill>
                <a:latin typeface="Calibri"/>
              </a:rPr>
              <a:t>&lt;number&gt;</a:t>
            </a:fld>
            <a:endParaRPr b="0" lang="en-US" sz="1200" spc="-1" strike="noStrike">
              <a:latin typeface="Arial"/>
            </a:endParaRPr>
          </a:p>
        </p:txBody>
      </p:sp>
    </p:spTree>
  </p:cSld>
  <p:timing>
    <p:tnLst>
      <p:par>
        <p:cTn id="112" dur="indefinite" restart="never" nodeType="tmRoot">
          <p:childTnLst>
            <p:seq>
              <p:cTn id="113" dur="indefinite" nodeType="mainSeq">
                <p:childTnLst>
                  <p:par>
                    <p:cTn id="114" fill="hold">
                      <p:stCondLst>
                        <p:cond delay="indefinite"/>
                      </p:stCondLst>
                      <p:childTnLst>
                        <p:par>
                          <p:cTn id="115" fill="hold">
                            <p:stCondLst>
                              <p:cond delay="0"/>
                            </p:stCondLst>
                            <p:childTnLst>
                              <p:par>
                                <p:cTn id="116" nodeType="clickEffect" fill="hold" presetClass="entr" presetID="5" presetSubtype="10">
                                  <p:stCondLst>
                                    <p:cond delay="0"/>
                                  </p:stCondLst>
                                  <p:childTnLst>
                                    <p:set>
                                      <p:cBhvr>
                                        <p:cTn id="117" dur="1" fill="hold">
                                          <p:stCondLst>
                                            <p:cond delay="0"/>
                                          </p:stCondLst>
                                        </p:cTn>
                                        <p:tgtEl>
                                          <p:spTgt spid="347">
                                            <p:txEl>
                                              <p:pRg st="0" end="0"/>
                                            </p:txEl>
                                          </p:spTgt>
                                        </p:tgtEl>
                                        <p:attrNameLst>
                                          <p:attrName>style.visibility</p:attrName>
                                        </p:attrNameLst>
                                      </p:cBhvr>
                                      <p:to>
                                        <p:strVal val="visible"/>
                                      </p:to>
                                    </p:set>
                                    <p:animEffect filter="checkerboard(across)" transition="in">
                                      <p:cBhvr additive="repl">
                                        <p:cTn id="118" dur="500"/>
                                        <p:tgtEl>
                                          <p:spTgt spid="347">
                                            <p:txEl>
                                              <p:pRg st="0" end="0"/>
                                            </p:txEl>
                                          </p:spTgt>
                                        </p:tgtEl>
                                      </p:cBhvr>
                                    </p:animEffec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9">
                                  <p:stCondLst>
                                    <p:cond delay="0"/>
                                  </p:stCondLst>
                                  <p:childTnLst>
                                    <p:set>
                                      <p:cBhvr>
                                        <p:cTn id="122" dur="1" fill="hold">
                                          <p:stCondLst>
                                            <p:cond delay="0"/>
                                          </p:stCondLst>
                                        </p:cTn>
                                        <p:tgtEl>
                                          <p:spTgt spid="347">
                                            <p:txEl>
                                              <p:pRg st="1" end="1"/>
                                            </p:txEl>
                                          </p:spTgt>
                                        </p:tgtEl>
                                        <p:attrNameLst>
                                          <p:attrName>style.visibility</p:attrName>
                                        </p:attrNameLst>
                                      </p:cBhvr>
                                      <p:to>
                                        <p:strVal val="visible"/>
                                      </p:to>
                                    </p:set>
                                    <p:animEffect filter="dissolve" transition="in">
                                      <p:cBhvr additive="repl">
                                        <p:cTn id="123" dur="500"/>
                                        <p:tgtEl>
                                          <p:spTgt spid="347">
                                            <p:txEl>
                                              <p:pRg st="1" end="1"/>
                                            </p:txEl>
                                          </p:spTgt>
                                        </p:tgtEl>
                                      </p:cBhvr>
                                    </p:animEffect>
                                  </p:childTnLst>
                                </p:cTn>
                              </p:par>
                            </p:childTnLst>
                          </p:cTn>
                        </p:par>
                      </p:childTnLst>
                    </p:cTn>
                  </p:par>
                  <p:par>
                    <p:cTn id="124" fill="hold">
                      <p:stCondLst>
                        <p:cond delay="indefinite"/>
                      </p:stCondLst>
                      <p:childTnLst>
                        <p:par>
                          <p:cTn id="125" fill="hold">
                            <p:stCondLst>
                              <p:cond delay="0"/>
                            </p:stCondLst>
                            <p:childTnLst>
                              <p:par>
                                <p:cTn id="126" nodeType="clickEffect" fill="hold" presetClass="entr" presetID="9">
                                  <p:stCondLst>
                                    <p:cond delay="0"/>
                                  </p:stCondLst>
                                  <p:childTnLst>
                                    <p:set>
                                      <p:cBhvr>
                                        <p:cTn id="127" dur="1" fill="hold">
                                          <p:stCondLst>
                                            <p:cond delay="0"/>
                                          </p:stCondLst>
                                        </p:cTn>
                                        <p:tgtEl>
                                          <p:spTgt spid="347">
                                            <p:txEl>
                                              <p:pRg st="2" end="2"/>
                                            </p:txEl>
                                          </p:spTgt>
                                        </p:tgtEl>
                                        <p:attrNameLst>
                                          <p:attrName>style.visibility</p:attrName>
                                        </p:attrNameLst>
                                      </p:cBhvr>
                                      <p:to>
                                        <p:strVal val="visible"/>
                                      </p:to>
                                    </p:set>
                                    <p:animEffect filter="dissolve" transition="in">
                                      <p:cBhvr additive="repl">
                                        <p:cTn id="128" dur="500"/>
                                        <p:tgtEl>
                                          <p:spTgt spid="347">
                                            <p:txEl>
                                              <p:pRg st="2" end="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The Model Has Changed…</a:t>
            </a:r>
            <a:endParaRPr b="0" lang="en-US" sz="4400" spc="-1" strike="noStrike">
              <a:latin typeface="Arial"/>
            </a:endParaRPr>
          </a:p>
        </p:txBody>
      </p:sp>
      <p:sp>
        <p:nvSpPr>
          <p:cNvPr id="350" name="CustomShape 2"/>
          <p:cNvSpPr/>
          <p:nvPr/>
        </p:nvSpPr>
        <p:spPr>
          <a:xfrm>
            <a:off x="567720" y="1801080"/>
            <a:ext cx="8143920" cy="6908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800000"/>
              </a:buClr>
              <a:buFont typeface="Arial"/>
              <a:buChar char="•"/>
            </a:pPr>
            <a:r>
              <a:rPr b="1" lang="en-US" sz="3200" spc="-1" strike="noStrike">
                <a:solidFill>
                  <a:srgbClr val="800000"/>
                </a:solidFill>
                <a:latin typeface="Calibri"/>
              </a:rPr>
              <a:t>The Model of Generating/Consuming Data has Changed</a:t>
            </a:r>
            <a:endParaRPr b="0" lang="en-US" sz="3200" spc="-1" strike="noStrike">
              <a:latin typeface="Arial"/>
            </a:endParaRPr>
          </a:p>
        </p:txBody>
      </p:sp>
      <p:pic>
        <p:nvPicPr>
          <p:cNvPr id="351" name="Picture 3" descr=""/>
          <p:cNvPicPr/>
          <p:nvPr/>
        </p:nvPicPr>
        <p:blipFill>
          <a:blip r:embed="rId1"/>
          <a:stretch/>
        </p:blipFill>
        <p:spPr>
          <a:xfrm>
            <a:off x="808920" y="3190320"/>
            <a:ext cx="995400" cy="928080"/>
          </a:xfrm>
          <a:prstGeom prst="rect">
            <a:avLst/>
          </a:prstGeom>
          <a:ln>
            <a:noFill/>
          </a:ln>
        </p:spPr>
      </p:pic>
      <p:pic>
        <p:nvPicPr>
          <p:cNvPr id="352" name="Picture 4" descr=""/>
          <p:cNvPicPr/>
          <p:nvPr/>
        </p:nvPicPr>
        <p:blipFill>
          <a:blip r:embed="rId2"/>
          <a:stretch/>
        </p:blipFill>
        <p:spPr>
          <a:xfrm>
            <a:off x="1828800" y="3190320"/>
            <a:ext cx="889200" cy="888480"/>
          </a:xfrm>
          <a:prstGeom prst="rect">
            <a:avLst/>
          </a:prstGeom>
          <a:ln>
            <a:noFill/>
          </a:ln>
        </p:spPr>
      </p:pic>
      <p:sp>
        <p:nvSpPr>
          <p:cNvPr id="353" name="CustomShape 3"/>
          <p:cNvSpPr/>
          <p:nvPr/>
        </p:nvSpPr>
        <p:spPr>
          <a:xfrm>
            <a:off x="-378720" y="2729880"/>
            <a:ext cx="939924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ff"/>
                </a:solidFill>
                <a:latin typeface="Calibri"/>
                <a:ea typeface="DejaVu Sans"/>
              </a:rPr>
              <a:t>Old Model: </a:t>
            </a:r>
            <a:r>
              <a:rPr b="0" lang="en-US" sz="1800" spc="-1" strike="noStrike">
                <a:solidFill>
                  <a:srgbClr val="000000"/>
                </a:solidFill>
                <a:latin typeface="Calibri"/>
                <a:ea typeface="DejaVu Sans"/>
              </a:rPr>
              <a:t>Few companies are generating data, all others are consuming data </a:t>
            </a:r>
            <a:endParaRPr b="0" lang="en-US" sz="1800" spc="-1" strike="noStrike">
              <a:latin typeface="Arial"/>
            </a:endParaRPr>
          </a:p>
        </p:txBody>
      </p:sp>
      <p:pic>
        <p:nvPicPr>
          <p:cNvPr id="354" name="Picture 9" descr=""/>
          <p:cNvPicPr/>
          <p:nvPr/>
        </p:nvPicPr>
        <p:blipFill>
          <a:blip r:embed="rId3"/>
          <a:stretch/>
        </p:blipFill>
        <p:spPr>
          <a:xfrm>
            <a:off x="4872960" y="3099240"/>
            <a:ext cx="1251000" cy="928800"/>
          </a:xfrm>
          <a:prstGeom prst="rect">
            <a:avLst/>
          </a:prstGeom>
          <a:ln>
            <a:noFill/>
          </a:ln>
        </p:spPr>
      </p:pic>
      <p:sp>
        <p:nvSpPr>
          <p:cNvPr id="355" name="CustomShape 4"/>
          <p:cNvSpPr/>
          <p:nvPr/>
        </p:nvSpPr>
        <p:spPr>
          <a:xfrm>
            <a:off x="2884320" y="3382920"/>
            <a:ext cx="1767960" cy="486000"/>
          </a:xfrm>
          <a:prstGeom prst="rightArrow">
            <a:avLst>
              <a:gd name="adj1" fmla="val 50000"/>
              <a:gd name="adj2" fmla="val 50000"/>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356" name="Group 5"/>
          <p:cNvGrpSpPr/>
          <p:nvPr/>
        </p:nvGrpSpPr>
        <p:grpSpPr>
          <a:xfrm>
            <a:off x="413640" y="4565880"/>
            <a:ext cx="7716600" cy="1380240"/>
            <a:chOff x="413640" y="4565880"/>
            <a:chExt cx="7716600" cy="1380240"/>
          </a:xfrm>
        </p:grpSpPr>
        <p:pic>
          <p:nvPicPr>
            <p:cNvPr id="357" name="Picture 7" descr=""/>
            <p:cNvPicPr/>
            <p:nvPr/>
          </p:nvPicPr>
          <p:blipFill>
            <a:blip r:embed="rId4"/>
            <a:stretch/>
          </p:blipFill>
          <p:spPr>
            <a:xfrm>
              <a:off x="567720" y="5032800"/>
              <a:ext cx="1316880" cy="913320"/>
            </a:xfrm>
            <a:prstGeom prst="rect">
              <a:avLst/>
            </a:prstGeom>
            <a:ln>
              <a:noFill/>
            </a:ln>
          </p:spPr>
        </p:pic>
        <p:sp>
          <p:nvSpPr>
            <p:cNvPr id="358" name="CustomShape 6"/>
            <p:cNvSpPr/>
            <p:nvPr/>
          </p:nvSpPr>
          <p:spPr>
            <a:xfrm>
              <a:off x="413640" y="4565880"/>
              <a:ext cx="7716600" cy="6379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ff"/>
                  </a:solidFill>
                  <a:latin typeface="Calibri"/>
                  <a:ea typeface="DejaVu Sans"/>
                </a:rPr>
                <a:t>New Model: </a:t>
              </a:r>
              <a:r>
                <a:rPr b="0" lang="en-US" sz="1800" spc="-1" strike="noStrike">
                  <a:solidFill>
                    <a:srgbClr val="000000"/>
                  </a:solidFill>
                  <a:latin typeface="Calibri"/>
                  <a:ea typeface="DejaVu Sans"/>
                </a:rPr>
                <a:t>all of us are generating data, and all of us are consuming data </a:t>
              </a:r>
              <a:endParaRPr b="0" lang="en-US" sz="1800" spc="-1" strike="noStrike">
                <a:latin typeface="Arial"/>
              </a:endParaRPr>
            </a:p>
          </p:txBody>
        </p:sp>
        <p:sp>
          <p:nvSpPr>
            <p:cNvPr id="359" name="CustomShape 7"/>
            <p:cNvSpPr/>
            <p:nvPr/>
          </p:nvSpPr>
          <p:spPr>
            <a:xfrm>
              <a:off x="2277000" y="5185440"/>
              <a:ext cx="1767960" cy="486000"/>
            </a:xfrm>
            <a:prstGeom prst="rightArrow">
              <a:avLst>
                <a:gd name="adj1" fmla="val 50000"/>
                <a:gd name="adj2" fmla="val 50000"/>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360" name="Picture 12" descr=""/>
            <p:cNvPicPr/>
            <p:nvPr/>
          </p:nvPicPr>
          <p:blipFill>
            <a:blip r:embed="rId5"/>
            <a:stretch/>
          </p:blipFill>
          <p:spPr>
            <a:xfrm>
              <a:off x="4158720" y="4973400"/>
              <a:ext cx="1251000" cy="928800"/>
            </a:xfrm>
            <a:prstGeom prst="rect">
              <a:avLst/>
            </a:prstGeom>
            <a:ln>
              <a:noFill/>
            </a:ln>
          </p:spPr>
        </p:pic>
      </p:grpSp>
      <p:sp>
        <p:nvSpPr>
          <p:cNvPr id="361" name="CustomShape 8"/>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03CE8EEC-C0C8-40C6-B5DA-816A6397C1E2}" type="slidenum">
              <a:rPr b="0" lang="en-US" sz="1200" spc="-1" strike="noStrike">
                <a:solidFill>
                  <a:srgbClr val="8b8b8b"/>
                </a:solidFill>
                <a:latin typeface="Calibri"/>
              </a:rPr>
              <a:t>&lt;number&gt;</a:t>
            </a:fld>
            <a:endParaRPr b="0" lang="en-US" sz="1200" spc="-1" strike="noStrike">
              <a:latin typeface="Arial"/>
            </a:endParaRPr>
          </a:p>
        </p:txBody>
      </p:sp>
    </p:spTree>
  </p:cSld>
  <p:timing>
    <p:tnLst>
      <p:par>
        <p:cTn id="129" dur="indefinite" restart="never" nodeType="tmRoot">
          <p:childTnLst>
            <p:seq>
              <p:cTn id="130" dur="indefinite" nodeType="mainSeq">
                <p:childTnLst>
                  <p:par>
                    <p:cTn id="131" fill="hold">
                      <p:stCondLst>
                        <p:cond delay="indefinite"/>
                      </p:stCondLst>
                      <p:childTnLst>
                        <p:par>
                          <p:cTn id="132" fill="hold">
                            <p:stCondLst>
                              <p:cond delay="0"/>
                            </p:stCondLst>
                            <p:childTnLst>
                              <p:par>
                                <p:cTn id="133" nodeType="clickEffect" fill="hold" presetClass="entr" presetID="5" presetSubtype="10">
                                  <p:stCondLst>
                                    <p:cond delay="0"/>
                                  </p:stCondLst>
                                  <p:childTnLst>
                                    <p:set>
                                      <p:cBhvr>
                                        <p:cTn id="134" dur="1" fill="hold">
                                          <p:stCondLst>
                                            <p:cond delay="0"/>
                                          </p:stCondLst>
                                        </p:cTn>
                                        <p:tgtEl>
                                          <p:spTgt spid="356"/>
                                        </p:tgtEl>
                                        <p:attrNameLst>
                                          <p:attrName>style.visibility</p:attrName>
                                        </p:attrNameLst>
                                      </p:cBhvr>
                                      <p:to>
                                        <p:strVal val="visible"/>
                                      </p:to>
                                    </p:set>
                                    <p:animEffect filter="checkerboard(across)" transition="in">
                                      <p:cBhvr additive="repl">
                                        <p:cTn id="135" dur="500"/>
                                        <p:tgtEl>
                                          <p:spTgt spid="3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What’s driving Big Data</a:t>
            </a:r>
            <a:endParaRPr b="0" lang="en-US" sz="4400" spc="-1" strike="noStrike">
              <a:latin typeface="Arial"/>
            </a:endParaRPr>
          </a:p>
        </p:txBody>
      </p:sp>
      <p:pic>
        <p:nvPicPr>
          <p:cNvPr id="363" name="Picture 3" descr=""/>
          <p:cNvPicPr/>
          <p:nvPr/>
        </p:nvPicPr>
        <p:blipFill>
          <a:blip r:embed="rId1"/>
          <a:stretch/>
        </p:blipFill>
        <p:spPr>
          <a:xfrm>
            <a:off x="-41040" y="1945800"/>
            <a:ext cx="5169600" cy="3863520"/>
          </a:xfrm>
          <a:prstGeom prst="rect">
            <a:avLst/>
          </a:prstGeom>
          <a:ln>
            <a:noFill/>
          </a:ln>
        </p:spPr>
      </p:pic>
      <p:grpSp>
        <p:nvGrpSpPr>
          <p:cNvPr id="364" name="Group 2"/>
          <p:cNvGrpSpPr/>
          <p:nvPr/>
        </p:nvGrpSpPr>
        <p:grpSpPr>
          <a:xfrm>
            <a:off x="2206440" y="4191840"/>
            <a:ext cx="6934680" cy="1187280"/>
            <a:chOff x="2206440" y="4191840"/>
            <a:chExt cx="6934680" cy="1187280"/>
          </a:xfrm>
        </p:grpSpPr>
        <p:sp>
          <p:nvSpPr>
            <p:cNvPr id="365" name="CustomShape 3"/>
            <p:cNvSpPr/>
            <p:nvPr/>
          </p:nvSpPr>
          <p:spPr>
            <a:xfrm flipH="1">
              <a:off x="2206440" y="4451400"/>
              <a:ext cx="318600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66" name="CustomShape 4"/>
            <p:cNvSpPr/>
            <p:nvPr/>
          </p:nvSpPr>
          <p:spPr>
            <a:xfrm>
              <a:off x="5151960" y="4191840"/>
              <a:ext cx="3989160" cy="1187280"/>
            </a:xfrm>
            <a:prstGeom prst="rect">
              <a:avLst/>
            </a:prstGeom>
            <a:solidFill>
              <a:schemeClr val="accent4">
                <a:lumMod val="20000"/>
                <a:lumOff val="80000"/>
              </a:schemeClr>
            </a:solidFill>
            <a:ln>
              <a:solidFill>
                <a:schemeClr val="tx1"/>
              </a:solid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 Ad-hoc querying and reporting</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 Data mining techniques</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 Structured data, typical sources</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 Small to mid-size datasets</a:t>
              </a:r>
              <a:endParaRPr b="0" lang="en-US" sz="1800" spc="-1" strike="noStrike">
                <a:latin typeface="Arial"/>
              </a:endParaRPr>
            </a:p>
          </p:txBody>
        </p:sp>
      </p:grpSp>
      <p:grpSp>
        <p:nvGrpSpPr>
          <p:cNvPr id="367" name="Group 5"/>
          <p:cNvGrpSpPr/>
          <p:nvPr/>
        </p:nvGrpSpPr>
        <p:grpSpPr>
          <a:xfrm>
            <a:off x="2034000" y="1960200"/>
            <a:ext cx="6865560" cy="1461600"/>
            <a:chOff x="2034000" y="1960200"/>
            <a:chExt cx="6865560" cy="1461600"/>
          </a:xfrm>
        </p:grpSpPr>
        <p:sp>
          <p:nvSpPr>
            <p:cNvPr id="368" name="CustomShape 6"/>
            <p:cNvSpPr/>
            <p:nvPr/>
          </p:nvSpPr>
          <p:spPr>
            <a:xfrm>
              <a:off x="4172760" y="1960200"/>
              <a:ext cx="4726800" cy="1461600"/>
            </a:xfrm>
            <a:prstGeom prst="rect">
              <a:avLst/>
            </a:prstGeom>
            <a:solidFill>
              <a:schemeClr val="accent4">
                <a:lumMod val="20000"/>
                <a:lumOff val="80000"/>
              </a:schemeClr>
            </a:solidFill>
            <a:ln>
              <a:solidFill>
                <a:schemeClr val="tx1"/>
              </a:solid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 Optimizations and predictive analytics</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 Complex statistical analysis</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 All types of data, and many sources</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 Very large datasets</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 More of a real-time </a:t>
              </a:r>
              <a:endParaRPr b="0" lang="en-US" sz="1800" spc="-1" strike="noStrike">
                <a:latin typeface="Arial"/>
              </a:endParaRPr>
            </a:p>
          </p:txBody>
        </p:sp>
        <p:sp>
          <p:nvSpPr>
            <p:cNvPr id="369" name="CustomShape 7"/>
            <p:cNvSpPr/>
            <p:nvPr/>
          </p:nvSpPr>
          <p:spPr>
            <a:xfrm flipH="1">
              <a:off x="2034000" y="2553480"/>
              <a:ext cx="2473200" cy="4773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370" name="CustomShape 8"/>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F77C771-CC40-475A-A86F-A985FBC60893}" type="slidenum">
              <a:rPr b="0" lang="en-US" sz="1200" spc="-1" strike="noStrike">
                <a:solidFill>
                  <a:srgbClr val="8b8b8b"/>
                </a:solidFill>
                <a:latin typeface="Calibri"/>
              </a:rPr>
              <a:t>&lt;number&gt;</a:t>
            </a:fld>
            <a:endParaRPr b="0" lang="en-US" sz="1200" spc="-1" strike="noStrike">
              <a:latin typeface="Arial"/>
            </a:endParaRPr>
          </a:p>
        </p:txBody>
      </p:sp>
    </p:spTree>
  </p:cSld>
  <p:timing>
    <p:tnLst>
      <p:par>
        <p:cTn id="136" dur="indefinite" restart="never" nodeType="tmRoot">
          <p:childTnLst>
            <p:seq>
              <p:cTn id="137" dur="indefinite" nodeType="mainSeq">
                <p:childTnLst>
                  <p:par>
                    <p:cTn id="138" fill="hold">
                      <p:stCondLst>
                        <p:cond delay="indefinite"/>
                      </p:stCondLst>
                      <p:childTnLst>
                        <p:par>
                          <p:cTn id="139" fill="hold">
                            <p:stCondLst>
                              <p:cond delay="0"/>
                            </p:stCondLst>
                            <p:childTnLst>
                              <p:par>
                                <p:cTn id="140" nodeType="clickEffect" fill="hold" presetClass="entr" presetID="3" presetSubtype="10">
                                  <p:stCondLst>
                                    <p:cond delay="0"/>
                                  </p:stCondLst>
                                  <p:childTnLst>
                                    <p:set>
                                      <p:cBhvr>
                                        <p:cTn id="141" dur="1" fill="hold">
                                          <p:stCondLst>
                                            <p:cond delay="0"/>
                                          </p:stCondLst>
                                        </p:cTn>
                                        <p:tgtEl>
                                          <p:spTgt spid="364"/>
                                        </p:tgtEl>
                                        <p:attrNameLst>
                                          <p:attrName>style.visibility</p:attrName>
                                        </p:attrNameLst>
                                      </p:cBhvr>
                                      <p:to>
                                        <p:strVal val="visible"/>
                                      </p:to>
                                    </p:set>
                                    <p:animEffect filter="blinds(horizontal)" transition="in">
                                      <p:cBhvr additive="repl">
                                        <p:cTn id="142" dur="500"/>
                                        <p:tgtEl>
                                          <p:spTgt spid="364"/>
                                        </p:tgtEl>
                                      </p:cBhvr>
                                    </p:animEffec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3" presetSubtype="10">
                                  <p:stCondLst>
                                    <p:cond delay="0"/>
                                  </p:stCondLst>
                                  <p:childTnLst>
                                    <p:set>
                                      <p:cBhvr>
                                        <p:cTn id="146" dur="1" fill="hold">
                                          <p:stCondLst>
                                            <p:cond delay="0"/>
                                          </p:stCondLst>
                                        </p:cTn>
                                        <p:tgtEl>
                                          <p:spTgt spid="367"/>
                                        </p:tgtEl>
                                        <p:attrNameLst>
                                          <p:attrName>style.visibility</p:attrName>
                                        </p:attrNameLst>
                                      </p:cBhvr>
                                      <p:to>
                                        <p:strVal val="visible"/>
                                      </p:to>
                                    </p:set>
                                    <p:animEffect filter="blinds(horizontal)" transition="in">
                                      <p:cBhvr additive="repl">
                                        <p:cTn id="147" dur="500"/>
                                        <p:tgtEl>
                                          <p:spTgt spid="3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5029200" y="3115800"/>
            <a:ext cx="3276000" cy="2166840"/>
          </a:xfrm>
          <a:prstGeom prst="rect">
            <a:avLst/>
          </a:prstGeom>
          <a:ln>
            <a:round/>
          </a:ln>
          <a:effectLst>
            <a:outerShdw blurRad="40000" dir="5400000" dist="2000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1" lang="en-US" sz="2400" spc="-1" strike="noStrike">
                <a:solidFill>
                  <a:srgbClr val="ffffff"/>
                </a:solidFill>
                <a:latin typeface="Calibri"/>
                <a:ea typeface="DejaVu Sans"/>
              </a:rPr>
              <a:t>Big Data: </a:t>
            </a:r>
            <a:endParaRPr b="0" lang="en-US" sz="2400" spc="-1" strike="noStrike">
              <a:latin typeface="Arial"/>
            </a:endParaRPr>
          </a:p>
          <a:p>
            <a:pPr algn="ctr">
              <a:lnSpc>
                <a:spcPct val="100000"/>
              </a:lnSpc>
            </a:pPr>
            <a:r>
              <a:rPr b="1" lang="en-US" sz="2400" spc="-1" strike="noStrike">
                <a:solidFill>
                  <a:srgbClr val="ffffff"/>
                </a:solidFill>
                <a:latin typeface="Calibri"/>
                <a:ea typeface="DejaVu Sans"/>
              </a:rPr>
              <a:t>Batch Processing &amp; </a:t>
            </a:r>
            <a:endParaRPr b="0" lang="en-US" sz="2400" spc="-1" strike="noStrike">
              <a:latin typeface="Arial"/>
            </a:endParaRPr>
          </a:p>
          <a:p>
            <a:pPr algn="ctr">
              <a:lnSpc>
                <a:spcPct val="100000"/>
              </a:lnSpc>
            </a:pPr>
            <a:r>
              <a:rPr b="1" lang="en-US" sz="2400" spc="-1" strike="noStrike">
                <a:solidFill>
                  <a:srgbClr val="ffffff"/>
                </a:solidFill>
                <a:latin typeface="Calibri"/>
                <a:ea typeface="DejaVu Sans"/>
              </a:rPr>
              <a:t>Distributed Data Store</a:t>
            </a:r>
            <a:endParaRPr b="0" lang="en-US" sz="2400" spc="-1" strike="noStrike">
              <a:latin typeface="Arial"/>
            </a:endParaRPr>
          </a:p>
          <a:p>
            <a:pPr algn="ctr">
              <a:lnSpc>
                <a:spcPct val="100000"/>
              </a:lnSpc>
            </a:pPr>
            <a:r>
              <a:rPr b="0" lang="en-US" sz="1800" spc="-1" strike="noStrike">
                <a:solidFill>
                  <a:srgbClr val="ffffff"/>
                </a:solidFill>
                <a:latin typeface="Calibri"/>
                <a:ea typeface="DejaVu Sans"/>
              </a:rPr>
              <a:t>Hadoop/Spark; HBase/Cassandra</a:t>
            </a:r>
            <a:endParaRPr b="0" lang="en-US" sz="1800" spc="-1" strike="noStrike">
              <a:latin typeface="Arial"/>
            </a:endParaRPr>
          </a:p>
          <a:p>
            <a:pPr algn="ctr">
              <a:lnSpc>
                <a:spcPct val="100000"/>
              </a:lnSpc>
            </a:pPr>
            <a:endParaRPr b="0" lang="en-US" sz="1800" spc="-1" strike="noStrike">
              <a:latin typeface="Arial"/>
            </a:endParaRPr>
          </a:p>
        </p:txBody>
      </p:sp>
      <p:sp>
        <p:nvSpPr>
          <p:cNvPr id="372" name="CustomShape 2"/>
          <p:cNvSpPr/>
          <p:nvPr/>
        </p:nvSpPr>
        <p:spPr>
          <a:xfrm>
            <a:off x="254160" y="2658600"/>
            <a:ext cx="2751120" cy="2166840"/>
          </a:xfrm>
          <a:prstGeom prst="rect">
            <a:avLst/>
          </a:prstGeom>
          <a:ln>
            <a:round/>
          </a:ln>
          <a:effectLst>
            <a:outerShdw blurRad="40000" dir="5400000" dist="20000" rotWithShape="0">
              <a:srgbClr val="000000">
                <a:alpha val="38000"/>
              </a:srgbClr>
            </a:outerShdw>
          </a:effectLst>
        </p:spPr>
        <p:style>
          <a:lnRef idx="3">
            <a:schemeClr val="lt1"/>
          </a:lnRef>
          <a:fillRef idx="1">
            <a:schemeClr val="accent1"/>
          </a:fillRef>
          <a:effectRef idx="1">
            <a:schemeClr val="accent1"/>
          </a:effectRef>
          <a:fontRef idx="minor"/>
        </p:style>
        <p:txBody>
          <a:bodyPr lIns="90000" rIns="90000" tIns="45000" bIns="45000" anchor="ctr"/>
          <a:p>
            <a:pPr algn="ctr">
              <a:lnSpc>
                <a:spcPct val="100000"/>
              </a:lnSpc>
            </a:pPr>
            <a:r>
              <a:rPr b="1" lang="en-US" sz="2000" spc="-1" strike="noStrike">
                <a:solidFill>
                  <a:srgbClr val="ffffff"/>
                </a:solidFill>
                <a:latin typeface="Calibri"/>
                <a:ea typeface="DejaVu Sans"/>
              </a:rPr>
              <a:t>BI Reporting</a:t>
            </a:r>
            <a:endParaRPr b="0" lang="en-US" sz="2000" spc="-1" strike="noStrike">
              <a:latin typeface="Arial"/>
            </a:endParaRPr>
          </a:p>
          <a:p>
            <a:pPr algn="ctr">
              <a:lnSpc>
                <a:spcPct val="100000"/>
              </a:lnSpc>
            </a:pPr>
            <a:r>
              <a:rPr b="1" lang="en-US" sz="2000" spc="-1" strike="noStrike">
                <a:solidFill>
                  <a:srgbClr val="ffffff"/>
                </a:solidFill>
                <a:latin typeface="Calibri"/>
                <a:ea typeface="DejaVu Sans"/>
              </a:rPr>
              <a:t>OLAP &amp; </a:t>
            </a:r>
            <a:endParaRPr b="0" lang="en-US" sz="2000" spc="-1" strike="noStrike">
              <a:latin typeface="Arial"/>
            </a:endParaRPr>
          </a:p>
          <a:p>
            <a:pPr algn="ctr">
              <a:lnSpc>
                <a:spcPct val="100000"/>
              </a:lnSpc>
            </a:pPr>
            <a:r>
              <a:rPr b="1" lang="en-US" sz="2000" spc="-1" strike="noStrike">
                <a:solidFill>
                  <a:srgbClr val="ffffff"/>
                </a:solidFill>
                <a:latin typeface="Calibri"/>
                <a:ea typeface="DejaVu Sans"/>
              </a:rPr>
              <a:t>Dataware house</a:t>
            </a:r>
            <a:endParaRPr b="0" lang="en-US" sz="2000" spc="-1" strike="noStrike">
              <a:latin typeface="Arial"/>
            </a:endParaRPr>
          </a:p>
          <a:p>
            <a:pPr algn="ctr">
              <a:lnSpc>
                <a:spcPct val="100000"/>
              </a:lnSpc>
            </a:pPr>
            <a:endParaRPr b="0" lang="en-US" sz="2000" spc="-1" strike="noStrike">
              <a:latin typeface="Arial"/>
            </a:endParaRPr>
          </a:p>
          <a:p>
            <a:pPr algn="ctr">
              <a:lnSpc>
                <a:spcPct val="100000"/>
              </a:lnSpc>
            </a:pPr>
            <a:r>
              <a:rPr b="0" lang="en-US" sz="1600" spc="-1" strike="noStrike">
                <a:solidFill>
                  <a:srgbClr val="ffffff"/>
                </a:solidFill>
                <a:latin typeface="Calibri"/>
                <a:ea typeface="DejaVu Sans"/>
              </a:rPr>
              <a:t>Business Objects, SAS, Informatica, Cognos other SQL Reporting Tools</a:t>
            </a:r>
            <a:endParaRPr b="0" lang="en-US" sz="1600" spc="-1" strike="noStrike">
              <a:latin typeface="Arial"/>
            </a:endParaRPr>
          </a:p>
        </p:txBody>
      </p:sp>
      <p:sp>
        <p:nvSpPr>
          <p:cNvPr id="373" name="CustomShape 3"/>
          <p:cNvSpPr/>
          <p:nvPr/>
        </p:nvSpPr>
        <p:spPr>
          <a:xfrm>
            <a:off x="3209040" y="1308240"/>
            <a:ext cx="2810160" cy="2166840"/>
          </a:xfrm>
          <a:prstGeom prst="rect">
            <a:avLst/>
          </a:prstGeom>
          <a:ln>
            <a:round/>
          </a:ln>
          <a:effectLst>
            <a:outerShdw blurRad="40000" dir="5400000" dist="2000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p>
            <a:pPr algn="ctr">
              <a:lnSpc>
                <a:spcPct val="100000"/>
              </a:lnSpc>
            </a:pPr>
            <a:endParaRPr b="0" lang="en-US" sz="1800" spc="-1" strike="noStrike">
              <a:latin typeface="Arial"/>
            </a:endParaRPr>
          </a:p>
          <a:p>
            <a:pPr algn="ctr">
              <a:lnSpc>
                <a:spcPct val="100000"/>
              </a:lnSpc>
            </a:pPr>
            <a:r>
              <a:rPr b="1" lang="en-US" sz="2400" spc="-1" strike="noStrike">
                <a:solidFill>
                  <a:srgbClr val="ffffff"/>
                </a:solidFill>
                <a:latin typeface="Calibri"/>
                <a:ea typeface="DejaVu Sans"/>
              </a:rPr>
              <a:t>Interactive Business Intelligence &amp;  </a:t>
            </a:r>
            <a:endParaRPr b="0" lang="en-US" sz="2400" spc="-1" strike="noStrike">
              <a:latin typeface="Arial"/>
            </a:endParaRPr>
          </a:p>
          <a:p>
            <a:pPr algn="ctr">
              <a:lnSpc>
                <a:spcPct val="100000"/>
              </a:lnSpc>
            </a:pPr>
            <a:r>
              <a:rPr b="1" lang="en-US" sz="2400" spc="-1" strike="noStrike">
                <a:solidFill>
                  <a:srgbClr val="ffffff"/>
                </a:solidFill>
                <a:latin typeface="Calibri"/>
                <a:ea typeface="DejaVu Sans"/>
              </a:rPr>
              <a:t>In-memory RDBMS</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1800" spc="-1" strike="noStrike">
                <a:solidFill>
                  <a:srgbClr val="ffffff"/>
                </a:solidFill>
                <a:latin typeface="Calibri"/>
                <a:ea typeface="DejaVu Sans"/>
              </a:rPr>
              <a:t> </a:t>
            </a:r>
            <a:r>
              <a:rPr b="0" lang="en-US" sz="1800" spc="-1" strike="noStrike">
                <a:solidFill>
                  <a:srgbClr val="ffffff"/>
                </a:solidFill>
                <a:latin typeface="Calibri"/>
                <a:ea typeface="DejaVu Sans"/>
              </a:rPr>
              <a:t>QliqView, Tableau, HANA</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p:txBody>
      </p:sp>
      <p:sp>
        <p:nvSpPr>
          <p:cNvPr id="374" name="CustomShape 4"/>
          <p:cNvSpPr/>
          <p:nvPr/>
        </p:nvSpPr>
        <p:spPr>
          <a:xfrm>
            <a:off x="6316200" y="1600200"/>
            <a:ext cx="2751120" cy="2166840"/>
          </a:xfrm>
          <a:prstGeom prst="rect">
            <a:avLst/>
          </a:prstGeom>
          <a:ln>
            <a:round/>
          </a:ln>
          <a:effectLst>
            <a:outerShdw blurRad="40000" dir="5400000" dist="20000" rotWithShape="0">
              <a:srgbClr val="000000">
                <a:alpha val="38000"/>
              </a:srgbClr>
            </a:outerShdw>
          </a:effectLst>
        </p:spPr>
        <p:style>
          <a:lnRef idx="3">
            <a:schemeClr val="lt1"/>
          </a:lnRef>
          <a:fillRef idx="1">
            <a:schemeClr val="accent3"/>
          </a:fillRef>
          <a:effectRef idx="1">
            <a:schemeClr val="accent3"/>
          </a:effectRef>
          <a:fontRef idx="minor"/>
        </p:style>
        <p:txBody>
          <a:bodyPr lIns="90000" rIns="90000" tIns="45000" bIns="45000" anchor="ctr"/>
          <a:p>
            <a:pPr algn="ctr">
              <a:lnSpc>
                <a:spcPct val="100000"/>
              </a:lnSpc>
            </a:pPr>
            <a:endParaRPr b="0" lang="en-US" sz="1800" spc="-1" strike="noStrike">
              <a:latin typeface="Arial"/>
            </a:endParaRPr>
          </a:p>
          <a:p>
            <a:pPr algn="ctr">
              <a:lnSpc>
                <a:spcPct val="100000"/>
              </a:lnSpc>
            </a:pPr>
            <a:r>
              <a:rPr b="1" lang="en-US" sz="2400" spc="-1" strike="noStrike">
                <a:solidFill>
                  <a:srgbClr val="ffffff"/>
                </a:solidFill>
                <a:latin typeface="Calibri"/>
                <a:ea typeface="DejaVu Sans"/>
              </a:rPr>
              <a:t>Big Data:</a:t>
            </a:r>
            <a:endParaRPr b="0" lang="en-US" sz="2400" spc="-1" strike="noStrike">
              <a:latin typeface="Arial"/>
            </a:endParaRPr>
          </a:p>
          <a:p>
            <a:pPr algn="ctr">
              <a:lnSpc>
                <a:spcPct val="100000"/>
              </a:lnSpc>
            </a:pPr>
            <a:r>
              <a:rPr b="1" lang="en-US" sz="2400" spc="-1" strike="noStrike">
                <a:solidFill>
                  <a:srgbClr val="ffffff"/>
                </a:solidFill>
                <a:latin typeface="Calibri"/>
                <a:ea typeface="DejaVu Sans"/>
              </a:rPr>
              <a:t>Real Time &amp;</a:t>
            </a:r>
            <a:endParaRPr b="0" lang="en-US" sz="2400" spc="-1" strike="noStrike">
              <a:latin typeface="Arial"/>
            </a:endParaRPr>
          </a:p>
          <a:p>
            <a:pPr algn="ctr">
              <a:lnSpc>
                <a:spcPct val="100000"/>
              </a:lnSpc>
            </a:pPr>
            <a:r>
              <a:rPr b="1" lang="en-US" sz="2400" spc="-1" strike="noStrike">
                <a:solidFill>
                  <a:srgbClr val="ffffff"/>
                </a:solidFill>
                <a:latin typeface="Calibri"/>
                <a:ea typeface="DejaVu Sans"/>
              </a:rPr>
              <a:t>Single View</a:t>
            </a:r>
            <a:endParaRPr b="0" lang="en-US" sz="2400" spc="-1" strike="noStrike">
              <a:latin typeface="Arial"/>
            </a:endParaRPr>
          </a:p>
          <a:p>
            <a:pPr algn="ctr">
              <a:lnSpc>
                <a:spcPct val="100000"/>
              </a:lnSpc>
            </a:pPr>
            <a:endParaRPr b="0" lang="en-US" sz="2400" spc="-1" strike="noStrike">
              <a:latin typeface="Arial"/>
            </a:endParaRPr>
          </a:p>
          <a:p>
            <a:pPr algn="ctr">
              <a:lnSpc>
                <a:spcPct val="100000"/>
              </a:lnSpc>
            </a:pPr>
            <a:r>
              <a:rPr b="0" lang="en-US" sz="1800" spc="-1" strike="noStrike">
                <a:solidFill>
                  <a:srgbClr val="ffffff"/>
                </a:solidFill>
                <a:latin typeface="Calibri"/>
                <a:ea typeface="DejaVu Sans"/>
              </a:rPr>
              <a:t>Graph Databases</a:t>
            </a:r>
            <a:endParaRPr b="0" lang="en-US" sz="1800" spc="-1" strike="noStrike">
              <a:latin typeface="Arial"/>
            </a:endParaRPr>
          </a:p>
          <a:p>
            <a:pPr algn="ctr">
              <a:lnSpc>
                <a:spcPct val="100000"/>
              </a:lnSpc>
            </a:pPr>
            <a:endParaRPr b="0" lang="en-US" sz="1800" spc="-1" strike="noStrike">
              <a:latin typeface="Arial"/>
            </a:endParaRPr>
          </a:p>
        </p:txBody>
      </p:sp>
      <p:sp>
        <p:nvSpPr>
          <p:cNvPr id="375" name="CustomShape 5"/>
          <p:cNvSpPr/>
          <p:nvPr/>
        </p:nvSpPr>
        <p:spPr>
          <a:xfrm>
            <a:off x="1379880" y="609480"/>
            <a:ext cx="7373880" cy="5918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cap="all">
                <a:solidFill>
                  <a:srgbClr val="000000"/>
                </a:solidFill>
                <a:latin typeface="Calibri"/>
              </a:rPr>
              <a:t>The Evolution of Business Intelligence</a:t>
            </a:r>
            <a:endParaRPr b="0" lang="en-US" sz="2800" spc="-1" strike="noStrike">
              <a:latin typeface="Arial"/>
            </a:endParaRPr>
          </a:p>
        </p:txBody>
      </p:sp>
      <p:sp>
        <p:nvSpPr>
          <p:cNvPr id="376" name="CustomShape 6"/>
          <p:cNvSpPr/>
          <p:nvPr/>
        </p:nvSpPr>
        <p:spPr>
          <a:xfrm>
            <a:off x="1018080" y="5351040"/>
            <a:ext cx="132372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000000"/>
                </a:solidFill>
                <a:latin typeface="Calibri"/>
                <a:ea typeface="DejaVu Sans"/>
              </a:rPr>
              <a:t>1990’s</a:t>
            </a:r>
            <a:endParaRPr b="0" lang="en-US" sz="2400" spc="-1" strike="noStrike">
              <a:latin typeface="Arial"/>
            </a:endParaRPr>
          </a:p>
        </p:txBody>
      </p:sp>
      <p:sp>
        <p:nvSpPr>
          <p:cNvPr id="377" name="CustomShape 7"/>
          <p:cNvSpPr/>
          <p:nvPr/>
        </p:nvSpPr>
        <p:spPr>
          <a:xfrm>
            <a:off x="3947400" y="5351040"/>
            <a:ext cx="132372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000000"/>
                </a:solidFill>
                <a:latin typeface="Calibri"/>
                <a:ea typeface="DejaVu Sans"/>
              </a:rPr>
              <a:t>2000’s</a:t>
            </a:r>
            <a:endParaRPr b="0" lang="en-US" sz="2400" spc="-1" strike="noStrike">
              <a:latin typeface="Arial"/>
            </a:endParaRPr>
          </a:p>
        </p:txBody>
      </p:sp>
      <p:sp>
        <p:nvSpPr>
          <p:cNvPr id="378" name="CustomShape 8"/>
          <p:cNvSpPr/>
          <p:nvPr/>
        </p:nvSpPr>
        <p:spPr>
          <a:xfrm>
            <a:off x="6907320" y="5351040"/>
            <a:ext cx="132372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000000"/>
                </a:solidFill>
                <a:latin typeface="Calibri"/>
                <a:ea typeface="DejaVu Sans"/>
              </a:rPr>
              <a:t>2010’s</a:t>
            </a:r>
            <a:endParaRPr b="0" lang="en-US" sz="2400" spc="-1" strike="noStrike">
              <a:latin typeface="Arial"/>
            </a:endParaRPr>
          </a:p>
        </p:txBody>
      </p:sp>
      <p:sp>
        <p:nvSpPr>
          <p:cNvPr id="379" name="CustomShape 9"/>
          <p:cNvSpPr/>
          <p:nvPr/>
        </p:nvSpPr>
        <p:spPr>
          <a:xfrm flipV="1">
            <a:off x="1629720" y="1751760"/>
            <a:ext cx="1578240" cy="90540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0" name="CustomShape 10"/>
          <p:cNvSpPr/>
          <p:nvPr/>
        </p:nvSpPr>
        <p:spPr>
          <a:xfrm>
            <a:off x="1685880" y="1916640"/>
            <a:ext cx="89388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Speed</a:t>
            </a:r>
            <a:endParaRPr b="0" lang="en-US" sz="1800" spc="-1" strike="noStrike">
              <a:latin typeface="Arial"/>
            </a:endParaRPr>
          </a:p>
        </p:txBody>
      </p:sp>
      <p:sp>
        <p:nvSpPr>
          <p:cNvPr id="381" name="CustomShape 11"/>
          <p:cNvSpPr/>
          <p:nvPr/>
        </p:nvSpPr>
        <p:spPr>
          <a:xfrm>
            <a:off x="3005640" y="3742200"/>
            <a:ext cx="2022840" cy="45648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2" name="CustomShape 12"/>
          <p:cNvSpPr/>
          <p:nvPr/>
        </p:nvSpPr>
        <p:spPr>
          <a:xfrm>
            <a:off x="3366360" y="3927600"/>
            <a:ext cx="79344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Scale</a:t>
            </a:r>
            <a:endParaRPr b="0" lang="en-US" sz="1800" spc="-1" strike="noStrike">
              <a:latin typeface="Arial"/>
            </a:endParaRPr>
          </a:p>
        </p:txBody>
      </p:sp>
      <p:sp>
        <p:nvSpPr>
          <p:cNvPr id="383" name="CustomShape 13"/>
          <p:cNvSpPr/>
          <p:nvPr/>
        </p:nvSpPr>
        <p:spPr>
          <a:xfrm>
            <a:off x="6019920" y="2391840"/>
            <a:ext cx="295560" cy="2912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4" name="CustomShape 14"/>
          <p:cNvSpPr/>
          <p:nvPr/>
        </p:nvSpPr>
        <p:spPr>
          <a:xfrm flipV="1">
            <a:off x="8305920" y="3767040"/>
            <a:ext cx="380160" cy="43092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5" name="CustomShape 15"/>
          <p:cNvSpPr/>
          <p:nvPr/>
        </p:nvSpPr>
        <p:spPr>
          <a:xfrm>
            <a:off x="5898960" y="2124000"/>
            <a:ext cx="79344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Scale</a:t>
            </a:r>
            <a:endParaRPr b="0" lang="en-US" sz="1800" spc="-1" strike="noStrike">
              <a:latin typeface="Arial"/>
            </a:endParaRPr>
          </a:p>
        </p:txBody>
      </p:sp>
      <p:sp>
        <p:nvSpPr>
          <p:cNvPr id="386" name="CustomShape 16"/>
          <p:cNvSpPr/>
          <p:nvPr/>
        </p:nvSpPr>
        <p:spPr>
          <a:xfrm>
            <a:off x="8251560" y="3913200"/>
            <a:ext cx="89388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Speed</a:t>
            </a:r>
            <a:endParaRPr b="0" lang="en-US" sz="1800" spc="-1" strike="noStrike">
              <a:latin typeface="Arial"/>
            </a:endParaRPr>
          </a:p>
        </p:txBody>
      </p:sp>
    </p:spTree>
  </p:cSld>
  <p:timing>
    <p:tnLst>
      <p:par>
        <p:cTn id="148" dur="indefinite" restart="never" nodeType="tmRoot">
          <p:childTnLst>
            <p:seq>
              <p:cTn id="149"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Big Data Analytics</a:t>
            </a:r>
            <a:endParaRPr b="0" lang="en-US" sz="4400" spc="-1" strike="noStrike">
              <a:latin typeface="Arial"/>
            </a:endParaRPr>
          </a:p>
        </p:txBody>
      </p:sp>
      <p:sp>
        <p:nvSpPr>
          <p:cNvPr id="388" name="CustomShape 2"/>
          <p:cNvSpPr/>
          <p:nvPr/>
        </p:nvSpPr>
        <p:spPr>
          <a:xfrm>
            <a:off x="312840" y="1870560"/>
            <a:ext cx="4397400" cy="41094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00"/>
              </a:spcBef>
              <a:buClr>
                <a:srgbClr val="000000"/>
              </a:buClr>
              <a:buFont typeface="Arial"/>
              <a:buChar char="•"/>
            </a:pPr>
            <a:r>
              <a:rPr b="0" lang="en-US" sz="2000" spc="-1" strike="noStrike">
                <a:solidFill>
                  <a:srgbClr val="000000"/>
                </a:solidFill>
                <a:latin typeface="Calibri"/>
              </a:rPr>
              <a:t>Big data is more real-time in nature than traditional DW applications</a:t>
            </a:r>
            <a:endParaRPr b="0" lang="en-US" sz="2000" spc="-1" strike="noStrike">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latin typeface="Calibri"/>
              </a:rPr>
              <a:t>Traditional DW architectures (e.g. Exadata, Teradata) are not well-suited for big data apps</a:t>
            </a:r>
            <a:endParaRPr b="0" lang="en-US" sz="2000" spc="-1" strike="noStrike">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latin typeface="Calibri"/>
              </a:rPr>
              <a:t>Shared nothing, massively parallel processing, scale out architectures are well-suited for big data apps</a:t>
            </a:r>
            <a:endParaRPr b="0" lang="en-US" sz="2000" spc="-1" strike="noStrike">
              <a:latin typeface="Arial"/>
            </a:endParaRPr>
          </a:p>
        </p:txBody>
      </p:sp>
      <p:pic>
        <p:nvPicPr>
          <p:cNvPr id="389" name="Picture 4" descr=""/>
          <p:cNvPicPr/>
          <p:nvPr/>
        </p:nvPicPr>
        <p:blipFill>
          <a:blip r:embed="rId1"/>
          <a:stretch/>
        </p:blipFill>
        <p:spPr>
          <a:xfrm>
            <a:off x="4820400" y="1802520"/>
            <a:ext cx="3851280" cy="2811960"/>
          </a:xfrm>
          <a:prstGeom prst="rect">
            <a:avLst/>
          </a:prstGeom>
          <a:ln>
            <a:solidFill>
              <a:schemeClr val="tx1"/>
            </a:solidFill>
          </a:ln>
        </p:spPr>
      </p:pic>
      <p:sp>
        <p:nvSpPr>
          <p:cNvPr id="390" name="CustomShape 3"/>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1831910B-EE17-470A-851F-E6D472669C38}" type="slidenum">
              <a:rPr b="0" lang="en-US" sz="1200" spc="-1" strike="noStrike">
                <a:solidFill>
                  <a:srgbClr val="8b8b8b"/>
                </a:solidFill>
                <a:latin typeface="Calibri"/>
              </a:rPr>
              <a:t>&lt;number&gt;</a:t>
            </a:fld>
            <a:endParaRPr b="0" lang="en-US" sz="1200" spc="-1" strike="noStrike">
              <a:latin typeface="Arial"/>
            </a:endParaRPr>
          </a:p>
        </p:txBody>
      </p:sp>
    </p:spTree>
  </p:cSld>
  <p:timing>
    <p:tnLst>
      <p:par>
        <p:cTn id="150" dur="indefinite" restart="never" nodeType="tmRoot">
          <p:childTnLst>
            <p:seq>
              <p:cTn id="151"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Topics</a:t>
            </a:r>
            <a:endParaRPr b="0" lang="en-US" sz="4400" spc="-1" strike="noStrike">
              <a:latin typeface="Arial"/>
            </a:endParaRPr>
          </a:p>
        </p:txBody>
      </p:sp>
      <p:sp>
        <p:nvSpPr>
          <p:cNvPr id="199" name="CustomShape 2"/>
          <p:cNvSpPr/>
          <p:nvPr/>
        </p:nvSpPr>
        <p:spPr>
          <a:xfrm>
            <a:off x="380880" y="1371600"/>
            <a:ext cx="8228880" cy="472356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Scope: Big Data &amp; Analytics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Topics: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Foundation of Data Analytics and Data Mining </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Hadoop/Map-Reduce Programming  and Data Processing  &amp; BigTable/Hbase/Cassandra</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Graph Database and Graph Analytics </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p:txBody>
      </p:sp>
      <p:sp>
        <p:nvSpPr>
          <p:cNvPr id="200" name="CustomShape 3"/>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73336F7-B35B-4758-B84A-3F9AB93E5759}" type="slidenum">
              <a:rPr b="0" lang="en-US" sz="1200" spc="-1" strike="noStrike">
                <a:solidFill>
                  <a:srgbClr val="8b8b8b"/>
                </a:solidFill>
                <a:latin typeface="Calibri"/>
              </a:rPr>
              <a:t>&lt;number&gt;</a:t>
            </a:fld>
            <a:endParaRPr b="0" lang="en-US" sz="12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457200" y="274680"/>
            <a:ext cx="8228880" cy="1142280"/>
          </a:xfrm>
          <a:prstGeom prst="rect">
            <a:avLst/>
          </a:prstGeom>
          <a:noFill/>
          <a:ln>
            <a:noFill/>
          </a:ln>
        </p:spPr>
        <p:style>
          <a:lnRef idx="0"/>
          <a:fillRef idx="0"/>
          <a:effectRef idx="0"/>
          <a:fontRef idx="minor"/>
        </p:style>
      </p:sp>
      <p:pic>
        <p:nvPicPr>
          <p:cNvPr id="392" name="Content Placeholder 3" descr=""/>
          <p:cNvPicPr/>
          <p:nvPr/>
        </p:nvPicPr>
        <p:blipFill>
          <a:blip r:embed="rId1"/>
          <a:srcRect l="-3569" t="0" r="-3569" b="0"/>
          <a:stretch/>
        </p:blipFill>
        <p:spPr>
          <a:xfrm>
            <a:off x="-304920" y="-76320"/>
            <a:ext cx="9802080" cy="7162200"/>
          </a:xfrm>
          <a:prstGeom prst="rect">
            <a:avLst/>
          </a:prstGeom>
          <a:ln>
            <a:noFill/>
          </a:ln>
        </p:spPr>
      </p:pic>
    </p:spTree>
  </p:cSld>
  <p:timing>
    <p:tnLst>
      <p:par>
        <p:cTn id="152" dur="indefinite" restart="never" nodeType="tmRoot">
          <p:childTnLst>
            <p:seq>
              <p:cTn id="153"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Big Data Technology</a:t>
            </a:r>
            <a:endParaRPr b="0" lang="en-US" sz="4400" spc="-1" strike="noStrike">
              <a:latin typeface="Arial"/>
            </a:endParaRPr>
          </a:p>
        </p:txBody>
      </p:sp>
      <p:pic>
        <p:nvPicPr>
          <p:cNvPr id="394" name="Picture 4" descr=""/>
          <p:cNvPicPr/>
          <p:nvPr/>
        </p:nvPicPr>
        <p:blipFill>
          <a:blip r:embed="rId1"/>
          <a:stretch/>
        </p:blipFill>
        <p:spPr>
          <a:xfrm>
            <a:off x="320400" y="1584000"/>
            <a:ext cx="8541720" cy="4884120"/>
          </a:xfrm>
          <a:prstGeom prst="rect">
            <a:avLst/>
          </a:prstGeom>
          <a:ln>
            <a:noFill/>
          </a:ln>
        </p:spPr>
      </p:pic>
      <p:sp>
        <p:nvSpPr>
          <p:cNvPr id="395" name="CustomShape 2"/>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0C2E471B-F573-47E3-A73E-C9B7469E3A60}" type="slidenum">
              <a:rPr b="0" lang="en-US" sz="1200" spc="-1" strike="noStrike">
                <a:solidFill>
                  <a:srgbClr val="8b8b8b"/>
                </a:solidFill>
                <a:latin typeface="Calibri"/>
              </a:rPr>
              <a:t>&lt;number&gt;</a:t>
            </a:fld>
            <a:endParaRPr b="0" lang="en-US" sz="1200" spc="-1" strike="noStrike">
              <a:latin typeface="Arial"/>
            </a:endParaRPr>
          </a:p>
        </p:txBody>
      </p:sp>
    </p:spTree>
  </p:cSld>
  <p:timing>
    <p:tnLst>
      <p:par>
        <p:cTn id="154" dur="indefinite" restart="never" nodeType="tmRoot">
          <p:childTnLst>
            <p:seq>
              <p:cTn id="155"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Cloud Computing </a:t>
            </a:r>
            <a:endParaRPr b="0" lang="en-US" sz="4400" spc="-1" strike="noStrike">
              <a:latin typeface="Arial"/>
            </a:endParaRPr>
          </a:p>
        </p:txBody>
      </p:sp>
      <p:sp>
        <p:nvSpPr>
          <p:cNvPr id="39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IT resources provided as a service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Compute, storage, databases, queues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Clouds leverage economies of scale of commodity hardware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Cheap storage, high bandwidth networks &amp; multicore processors </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Geographically distributed data centers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Offerings from Microsoft, Amazon, Google, …</a:t>
            </a:r>
            <a:endParaRPr b="0" lang="en-US" sz="3200" spc="-1" strike="noStrike">
              <a:latin typeface="Arial"/>
            </a:endParaRPr>
          </a:p>
          <a:p>
            <a:pPr marL="343080" indent="-342360">
              <a:lnSpc>
                <a:spcPct val="100000"/>
              </a:lnSpc>
              <a:spcBef>
                <a:spcPts val="641"/>
              </a:spcBef>
            </a:pPr>
            <a:endParaRPr b="0" lang="en-US" sz="3200" spc="-1" strike="noStrike">
              <a:latin typeface="Arial"/>
            </a:endParaRPr>
          </a:p>
        </p:txBody>
      </p:sp>
    </p:spTree>
  </p:cSld>
  <p:timing>
    <p:tnLst>
      <p:par>
        <p:cTn id="156" dur="indefinite" restart="never" nodeType="tmRoot">
          <p:childTnLst>
            <p:seq>
              <p:cTn id="157"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8" name="Picture 5" descr=""/>
          <p:cNvPicPr/>
          <p:nvPr/>
        </p:nvPicPr>
        <p:blipFill>
          <a:blip r:embed="rId1"/>
          <a:stretch/>
        </p:blipFill>
        <p:spPr>
          <a:xfrm>
            <a:off x="914400" y="228600"/>
            <a:ext cx="7611840" cy="5942880"/>
          </a:xfrm>
          <a:prstGeom prst="rect">
            <a:avLst/>
          </a:prstGeom>
          <a:ln>
            <a:noFill/>
          </a:ln>
        </p:spPr>
      </p:pic>
      <p:sp>
        <p:nvSpPr>
          <p:cNvPr id="399" name="CustomShape 1"/>
          <p:cNvSpPr/>
          <p:nvPr/>
        </p:nvSpPr>
        <p:spPr>
          <a:xfrm>
            <a:off x="2634840" y="6336360"/>
            <a:ext cx="361296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wikipedia:Cloud Computing</a:t>
            </a:r>
            <a:endParaRPr b="0" lang="en-US" sz="1800" spc="-1" strike="noStrike">
              <a:latin typeface="Arial"/>
            </a:endParaRPr>
          </a:p>
        </p:txBody>
      </p:sp>
    </p:spTree>
  </p:cSld>
  <p:timing>
    <p:tnLst>
      <p:par>
        <p:cTn id="158" dur="indefinite" restart="never" nodeType="tmRoot">
          <p:childTnLst>
            <p:seq>
              <p:cTn id="159"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Benefits</a:t>
            </a:r>
            <a:endParaRPr b="0" lang="en-US" sz="4400" spc="-1" strike="noStrike">
              <a:latin typeface="Arial"/>
            </a:endParaRPr>
          </a:p>
        </p:txBody>
      </p:sp>
      <p:sp>
        <p:nvSpPr>
          <p:cNvPr id="401" name="CustomShape 2"/>
          <p:cNvSpPr/>
          <p:nvPr/>
        </p:nvSpPr>
        <p:spPr>
          <a:xfrm>
            <a:off x="457200" y="1600200"/>
            <a:ext cx="8228880" cy="472356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Cost &amp; management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Economies of scale, “out-sourced” resource management</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Reduced Time to deployment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Ease of assembly, works “out of the box”</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Scaling</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On demand provisioning, co-locate data and compute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Reliability</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Massive, redundant, shared resources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Sustainability</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Hardware not owned</a:t>
            </a:r>
            <a:endParaRPr b="0" lang="en-US" sz="2800" spc="-1" strike="noStrike">
              <a:latin typeface="Arial"/>
            </a:endParaRPr>
          </a:p>
          <a:p>
            <a:pPr>
              <a:lnSpc>
                <a:spcPct val="100000"/>
              </a:lnSpc>
              <a:spcBef>
                <a:spcPts val="641"/>
              </a:spcBef>
            </a:pPr>
            <a:endParaRPr b="0" lang="en-US" sz="2800" spc="-1" strike="noStrike">
              <a:latin typeface="Arial"/>
            </a:endParaRPr>
          </a:p>
          <a:p>
            <a:pPr>
              <a:lnSpc>
                <a:spcPct val="100000"/>
              </a:lnSpc>
              <a:spcBef>
                <a:spcPts val="641"/>
              </a:spcBef>
            </a:pPr>
            <a:endParaRPr b="0" lang="en-US" sz="2800" spc="-1" strike="noStrike">
              <a:latin typeface="Arial"/>
            </a:endParaRPr>
          </a:p>
        </p:txBody>
      </p:sp>
    </p:spTree>
  </p:cSld>
  <p:timing>
    <p:tnLst>
      <p:par>
        <p:cTn id="160" dur="indefinite" restart="never" nodeType="tmRoot">
          <p:childTnLst>
            <p:seq>
              <p:cTn id="161"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Types of Cloud Computing</a:t>
            </a:r>
            <a:endParaRPr b="0" lang="en-US" sz="4400" spc="-1" strike="noStrike">
              <a:latin typeface="Arial"/>
            </a:endParaRPr>
          </a:p>
        </p:txBody>
      </p:sp>
      <p:sp>
        <p:nvSpPr>
          <p:cNvPr id="403" name="CustomShape 2"/>
          <p:cNvSpPr/>
          <p:nvPr/>
        </p:nvSpPr>
        <p:spPr>
          <a:xfrm>
            <a:off x="76320" y="1066680"/>
            <a:ext cx="8457480" cy="380916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1" lang="en-US" sz="2400" spc="-1" strike="noStrike">
                <a:solidFill>
                  <a:srgbClr val="000000"/>
                </a:solidFill>
                <a:latin typeface="Calibri"/>
              </a:rPr>
              <a:t>Public Cloud</a:t>
            </a:r>
            <a:r>
              <a:rPr b="0" lang="en-US" sz="2400" spc="-1" strike="noStrike">
                <a:solidFill>
                  <a:srgbClr val="000000"/>
                </a:solidFill>
                <a:latin typeface="Calibri"/>
              </a:rPr>
              <a:t>: Computing infrastructure is hosted at the vendor’s premises. </a:t>
            </a:r>
            <a:endParaRPr b="0" lang="en-US" sz="2400" spc="-1" strike="noStrike">
              <a:latin typeface="Arial"/>
            </a:endParaRPr>
          </a:p>
          <a:p>
            <a:pPr marL="343080" indent="-342360">
              <a:lnSpc>
                <a:spcPct val="100000"/>
              </a:lnSpc>
              <a:spcBef>
                <a:spcPts val="479"/>
              </a:spcBef>
              <a:buClr>
                <a:srgbClr val="000000"/>
              </a:buClr>
              <a:buFont typeface="Arial"/>
              <a:buChar char="•"/>
            </a:pPr>
            <a:r>
              <a:rPr b="1" lang="en-US" sz="2400" spc="-1" strike="noStrike">
                <a:solidFill>
                  <a:srgbClr val="000000"/>
                </a:solidFill>
                <a:latin typeface="Calibri"/>
              </a:rPr>
              <a:t>Private Cloud</a:t>
            </a:r>
            <a:r>
              <a:rPr b="0" lang="en-US" sz="2400" spc="-1" strike="noStrike">
                <a:solidFill>
                  <a:srgbClr val="000000"/>
                </a:solidFill>
                <a:latin typeface="Calibri"/>
              </a:rPr>
              <a:t>: Computing architecture is dedicated to the customer and is not shared with other organisations. </a:t>
            </a:r>
            <a:endParaRPr b="0" lang="en-US" sz="2400" spc="-1" strike="noStrike">
              <a:latin typeface="Arial"/>
            </a:endParaRPr>
          </a:p>
          <a:p>
            <a:pPr marL="343080" indent="-342360">
              <a:lnSpc>
                <a:spcPct val="100000"/>
              </a:lnSpc>
              <a:spcBef>
                <a:spcPts val="479"/>
              </a:spcBef>
              <a:buClr>
                <a:srgbClr val="000000"/>
              </a:buClr>
              <a:buFont typeface="Arial"/>
              <a:buChar char="•"/>
            </a:pPr>
            <a:r>
              <a:rPr b="1" lang="en-US" sz="2400" spc="-1" strike="noStrike">
                <a:solidFill>
                  <a:srgbClr val="000000"/>
                </a:solidFill>
                <a:latin typeface="Calibri"/>
              </a:rPr>
              <a:t>Hybrid Cloud</a:t>
            </a:r>
            <a:r>
              <a:rPr b="0" lang="en-US" sz="2400" spc="-1" strike="noStrike">
                <a:solidFill>
                  <a:srgbClr val="000000"/>
                </a:solidFill>
                <a:latin typeface="Calibri"/>
              </a:rPr>
              <a:t>: Organisations host some critical, secure applications in private clouds. The not so critical applications are hosted in the public cloud</a:t>
            </a:r>
            <a:endParaRPr b="0" lang="en-US" sz="2400" spc="-1" strike="noStrike">
              <a:latin typeface="Arial"/>
            </a:endParaRPr>
          </a:p>
          <a:p>
            <a:pPr lvl="1" marL="743040" indent="-285120">
              <a:lnSpc>
                <a:spcPct val="100000"/>
              </a:lnSpc>
              <a:spcBef>
                <a:spcPts val="400"/>
              </a:spcBef>
              <a:buClr>
                <a:srgbClr val="000000"/>
              </a:buClr>
              <a:buFont typeface="Arial"/>
              <a:buChar char="–"/>
            </a:pPr>
            <a:r>
              <a:rPr b="1" lang="en-US" sz="2000" spc="-1" strike="noStrike">
                <a:solidFill>
                  <a:srgbClr val="000000"/>
                </a:solidFill>
                <a:latin typeface="Calibri"/>
              </a:rPr>
              <a:t>Cloud bursting</a:t>
            </a:r>
            <a:r>
              <a:rPr b="0" lang="en-US" sz="2000" spc="-1" strike="noStrike">
                <a:solidFill>
                  <a:srgbClr val="000000"/>
                </a:solidFill>
                <a:latin typeface="Calibri"/>
              </a:rPr>
              <a:t>: the organisation uses its own infrastructure for normal usage, but cloud is used for peak loads.</a:t>
            </a:r>
            <a:endParaRPr b="0" lang="en-US" sz="2000" spc="-1" strike="noStrike">
              <a:latin typeface="Arial"/>
            </a:endParaRPr>
          </a:p>
          <a:p>
            <a:pPr marL="343080" indent="-342360">
              <a:lnSpc>
                <a:spcPct val="100000"/>
              </a:lnSpc>
              <a:spcBef>
                <a:spcPts val="479"/>
              </a:spcBef>
              <a:buClr>
                <a:srgbClr val="000000"/>
              </a:buClr>
              <a:buFont typeface="Arial"/>
              <a:buChar char="•"/>
            </a:pPr>
            <a:r>
              <a:rPr b="1" lang="en-US" sz="2400" spc="-1" strike="noStrike">
                <a:solidFill>
                  <a:srgbClr val="000000"/>
                </a:solidFill>
                <a:latin typeface="Calibri"/>
              </a:rPr>
              <a:t>Community Cloud</a:t>
            </a:r>
            <a:endParaRPr b="0" lang="en-US" sz="2400" spc="-1" strike="noStrike">
              <a:latin typeface="Arial"/>
            </a:endParaRPr>
          </a:p>
        </p:txBody>
      </p:sp>
      <p:pic>
        <p:nvPicPr>
          <p:cNvPr id="404" name="Picture 2" descr=""/>
          <p:cNvPicPr/>
          <p:nvPr/>
        </p:nvPicPr>
        <p:blipFill>
          <a:blip r:embed="rId1"/>
          <a:stretch/>
        </p:blipFill>
        <p:spPr>
          <a:xfrm>
            <a:off x="4800600" y="4415760"/>
            <a:ext cx="4266360" cy="2517840"/>
          </a:xfrm>
          <a:prstGeom prst="rect">
            <a:avLst/>
          </a:prstGeom>
          <a:ln>
            <a:noFill/>
          </a:ln>
        </p:spPr>
      </p:pic>
    </p:spTree>
  </p:cSld>
  <p:timing>
    <p:tnLst>
      <p:par>
        <p:cTn id="162" dur="indefinite" restart="never" nodeType="tmRoot">
          <p:childTnLst>
            <p:seq>
              <p:cTn id="163"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Classification of Cloud Computing based on Service Provided</a:t>
            </a:r>
            <a:endParaRPr b="0" lang="en-US" sz="4400" spc="-1" strike="noStrike">
              <a:latin typeface="Arial"/>
            </a:endParaRPr>
          </a:p>
        </p:txBody>
      </p:sp>
      <p:sp>
        <p:nvSpPr>
          <p:cNvPr id="406" name="CustomShape 2"/>
          <p:cNvSpPr/>
          <p:nvPr/>
        </p:nvSpPr>
        <p:spPr>
          <a:xfrm>
            <a:off x="228600" y="1600200"/>
            <a:ext cx="8457480" cy="50284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760"/>
              </a:spcBef>
              <a:buClr>
                <a:srgbClr val="000000"/>
              </a:buClr>
              <a:buFont typeface="Arial"/>
              <a:buChar char="•"/>
            </a:pPr>
            <a:r>
              <a:rPr b="0" lang="en-US" sz="3800" spc="-1" strike="noStrike">
                <a:solidFill>
                  <a:srgbClr val="000000"/>
                </a:solidFill>
                <a:latin typeface="Calibri"/>
              </a:rPr>
              <a:t>Infrastructure as a service (IaaS) </a:t>
            </a:r>
            <a:endParaRPr b="0" lang="en-US" sz="3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Offering hardware related services using the principles of cloud computing. These could include storage services (database or disk storage) or virtual servers. </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u="sng">
                <a:solidFill>
                  <a:srgbClr val="0000ff"/>
                </a:solidFill>
                <a:uFillTx/>
                <a:latin typeface="Calibri"/>
                <a:hlinkClick r:id="rId1"/>
              </a:rPr>
              <a:t>Amazon EC2</a:t>
            </a:r>
            <a:r>
              <a:rPr b="0" lang="en-US" sz="2800" spc="-1" strike="noStrike">
                <a:solidFill>
                  <a:srgbClr val="000000"/>
                </a:solidFill>
                <a:latin typeface="Calibri"/>
              </a:rPr>
              <a:t>, </a:t>
            </a:r>
            <a:r>
              <a:rPr b="0" lang="en-US" sz="2800" spc="-1" strike="noStrike" u="sng">
                <a:solidFill>
                  <a:srgbClr val="0000ff"/>
                </a:solidFill>
                <a:uFillTx/>
                <a:latin typeface="Calibri"/>
                <a:hlinkClick r:id="rId2"/>
              </a:rPr>
              <a:t>Amazon S3</a:t>
            </a:r>
            <a:r>
              <a:rPr b="0" lang="en-US" sz="2800" spc="-1" strike="noStrike">
                <a:solidFill>
                  <a:srgbClr val="000000"/>
                </a:solidFill>
                <a:latin typeface="Calibri"/>
              </a:rPr>
              <a:t>, </a:t>
            </a:r>
            <a:r>
              <a:rPr b="0" lang="en-US" sz="2800" spc="-1" strike="noStrike" u="sng">
                <a:solidFill>
                  <a:srgbClr val="0000ff"/>
                </a:solidFill>
                <a:uFillTx/>
                <a:latin typeface="Calibri"/>
                <a:hlinkClick r:id="rId3"/>
              </a:rPr>
              <a:t>Rackspace Cloud Servers</a:t>
            </a:r>
            <a:r>
              <a:rPr b="0" lang="en-US" sz="2800" spc="-1" strike="noStrike">
                <a:solidFill>
                  <a:srgbClr val="000000"/>
                </a:solidFill>
                <a:latin typeface="Calibri"/>
              </a:rPr>
              <a:t> and </a:t>
            </a:r>
            <a:r>
              <a:rPr b="0" lang="en-US" sz="2800" spc="-1" strike="noStrike" u="sng">
                <a:solidFill>
                  <a:srgbClr val="0000ff"/>
                </a:solidFill>
                <a:uFillTx/>
                <a:latin typeface="Calibri"/>
                <a:hlinkClick r:id="rId4"/>
              </a:rPr>
              <a:t>Flexiscale</a:t>
            </a:r>
            <a:r>
              <a:rPr b="0" lang="en-US" sz="2800" spc="-1" strike="noStrike">
                <a:solidFill>
                  <a:srgbClr val="000000"/>
                </a:solidFill>
                <a:latin typeface="Calibri"/>
              </a:rPr>
              <a:t>.</a:t>
            </a:r>
            <a:endParaRPr b="0" lang="en-US" sz="2800" spc="-1" strike="noStrike">
              <a:latin typeface="Arial"/>
            </a:endParaRPr>
          </a:p>
          <a:p>
            <a:pPr marL="343080" indent="-342360">
              <a:lnSpc>
                <a:spcPct val="100000"/>
              </a:lnSpc>
              <a:spcBef>
                <a:spcPts val="760"/>
              </a:spcBef>
              <a:buClr>
                <a:srgbClr val="000000"/>
              </a:buClr>
              <a:buFont typeface="Arial"/>
              <a:buChar char="•"/>
            </a:pPr>
            <a:r>
              <a:rPr b="0" lang="en-US" sz="3800" spc="-1" strike="noStrike">
                <a:solidFill>
                  <a:srgbClr val="000000"/>
                </a:solidFill>
                <a:latin typeface="Calibri"/>
              </a:rPr>
              <a:t>Platform as a Service (PaaS) </a:t>
            </a:r>
            <a:endParaRPr b="0" lang="en-US" sz="3800" spc="-1" strike="noStrike">
              <a:latin typeface="Arial"/>
            </a:endParaRPr>
          </a:p>
          <a:p>
            <a:pPr lvl="1" marL="743040" indent="-285120">
              <a:lnSpc>
                <a:spcPct val="100000"/>
              </a:lnSpc>
              <a:spcBef>
                <a:spcPts val="641"/>
              </a:spcBef>
              <a:buClr>
                <a:srgbClr val="000000"/>
              </a:buClr>
              <a:buFont typeface="Arial"/>
              <a:buChar char="–"/>
            </a:pPr>
            <a:r>
              <a:rPr b="0" lang="en-US" sz="3200" spc="-1" strike="noStrike">
                <a:solidFill>
                  <a:srgbClr val="000000"/>
                </a:solidFill>
                <a:latin typeface="Calibri"/>
              </a:rPr>
              <a:t>Offering a development platform on the cloud. </a:t>
            </a:r>
            <a:endParaRPr b="0" lang="en-US" sz="3200" spc="-1" strike="noStrike">
              <a:latin typeface="Arial"/>
            </a:endParaRPr>
          </a:p>
          <a:p>
            <a:pPr lvl="1" marL="743040" indent="-285120">
              <a:lnSpc>
                <a:spcPct val="100000"/>
              </a:lnSpc>
              <a:spcBef>
                <a:spcPts val="641"/>
              </a:spcBef>
              <a:buClr>
                <a:srgbClr val="000000"/>
              </a:buClr>
              <a:buFont typeface="Arial"/>
              <a:buChar char="–"/>
            </a:pPr>
            <a:r>
              <a:rPr b="0" lang="en-US" sz="3200" spc="-1" strike="noStrike" u="sng">
                <a:solidFill>
                  <a:srgbClr val="0000ff"/>
                </a:solidFill>
                <a:uFillTx/>
                <a:latin typeface="Calibri"/>
                <a:hlinkClick r:id="rId5"/>
              </a:rPr>
              <a:t>Google’s Application Engine</a:t>
            </a:r>
            <a:r>
              <a:rPr b="0" lang="en-US" sz="3200" spc="-1" strike="noStrike">
                <a:solidFill>
                  <a:srgbClr val="000000"/>
                </a:solidFill>
                <a:latin typeface="Calibri"/>
              </a:rPr>
              <a:t>, </a:t>
            </a:r>
            <a:r>
              <a:rPr b="0" lang="en-US" sz="3200" spc="-1" strike="noStrike" u="sng">
                <a:solidFill>
                  <a:srgbClr val="0000ff"/>
                </a:solidFill>
                <a:uFillTx/>
                <a:latin typeface="Calibri"/>
                <a:hlinkClick r:id="rId6"/>
              </a:rPr>
              <a:t>Microsofts</a:t>
            </a:r>
            <a:r>
              <a:rPr b="0" lang="en-US" sz="3200" spc="-1" strike="noStrike" u="sng">
                <a:solidFill>
                  <a:srgbClr val="0000ff"/>
                </a:solidFill>
                <a:uFillTx/>
                <a:latin typeface="Calibri"/>
                <a:hlinkClick r:id="rId7"/>
              </a:rPr>
              <a:t> Azure</a:t>
            </a:r>
            <a:r>
              <a:rPr b="0" lang="en-US" sz="3200" spc="-1" strike="noStrike">
                <a:solidFill>
                  <a:srgbClr val="000000"/>
                </a:solidFill>
                <a:latin typeface="Calibri"/>
              </a:rPr>
              <a:t>, Salesforce.com’s </a:t>
            </a:r>
            <a:r>
              <a:rPr b="0" lang="en-US" sz="3200" spc="-1" strike="noStrike" u="sng">
                <a:solidFill>
                  <a:srgbClr val="0000ff"/>
                </a:solidFill>
                <a:uFillTx/>
                <a:latin typeface="Calibri"/>
                <a:hlinkClick r:id="rId8"/>
              </a:rPr>
              <a:t>force.com</a:t>
            </a:r>
            <a:r>
              <a:rPr b="0" lang="en-US" sz="3200" spc="-1" strike="noStrike">
                <a:solidFill>
                  <a:srgbClr val="000000"/>
                </a:solidFill>
                <a:latin typeface="Calibri"/>
              </a:rPr>
              <a:t> .</a:t>
            </a:r>
            <a:endParaRPr b="0" lang="en-US" sz="3200" spc="-1" strike="noStrike">
              <a:latin typeface="Arial"/>
            </a:endParaRPr>
          </a:p>
          <a:p>
            <a:pPr marL="343080" indent="-342360">
              <a:lnSpc>
                <a:spcPct val="100000"/>
              </a:lnSpc>
              <a:spcBef>
                <a:spcPts val="760"/>
              </a:spcBef>
              <a:buClr>
                <a:srgbClr val="000000"/>
              </a:buClr>
              <a:buFont typeface="Arial"/>
              <a:buChar char="•"/>
            </a:pPr>
            <a:r>
              <a:rPr b="0" lang="en-US" sz="3800" spc="-1" strike="noStrike">
                <a:solidFill>
                  <a:srgbClr val="000000"/>
                </a:solidFill>
                <a:latin typeface="Calibri"/>
              </a:rPr>
              <a:t>Software as a service (SaaS</a:t>
            </a:r>
            <a:r>
              <a:rPr b="0" lang="en-US" sz="3200" spc="-1" strike="noStrike">
                <a:solidFill>
                  <a:srgbClr val="000000"/>
                </a:solidFill>
                <a:latin typeface="Calibri"/>
              </a:rPr>
              <a:t>) </a:t>
            </a:r>
            <a:endParaRPr b="0" lang="en-US" sz="3200" spc="-1" strike="noStrike">
              <a:latin typeface="Arial"/>
            </a:endParaRPr>
          </a:p>
          <a:p>
            <a:pPr lvl="1" marL="743040" indent="-285120">
              <a:lnSpc>
                <a:spcPct val="100000"/>
              </a:lnSpc>
              <a:spcBef>
                <a:spcPts val="641"/>
              </a:spcBef>
              <a:buClr>
                <a:srgbClr val="000000"/>
              </a:buClr>
              <a:buFont typeface="Arial"/>
              <a:buChar char="–"/>
            </a:pPr>
            <a:r>
              <a:rPr b="0" lang="en-US" sz="3200" spc="-1" strike="noStrike">
                <a:solidFill>
                  <a:srgbClr val="000000"/>
                </a:solidFill>
                <a:latin typeface="Calibri"/>
              </a:rPr>
              <a:t>Including a complete software offering on the cloud. Users can access a software application hosted by the cloud vendor on pay-per-use basis. This is a well-established sector. </a:t>
            </a:r>
            <a:endParaRPr b="0" lang="en-US" sz="3200" spc="-1" strike="noStrike">
              <a:latin typeface="Arial"/>
            </a:endParaRPr>
          </a:p>
          <a:p>
            <a:pPr lvl="1" marL="743040" indent="-285120">
              <a:lnSpc>
                <a:spcPct val="100000"/>
              </a:lnSpc>
              <a:spcBef>
                <a:spcPts val="641"/>
              </a:spcBef>
              <a:buClr>
                <a:srgbClr val="000000"/>
              </a:buClr>
              <a:buFont typeface="Arial"/>
              <a:buChar char="–"/>
            </a:pPr>
            <a:r>
              <a:rPr b="0" lang="en-US" sz="3200" spc="-1" strike="noStrike">
                <a:solidFill>
                  <a:srgbClr val="000000"/>
                </a:solidFill>
                <a:latin typeface="Calibri"/>
              </a:rPr>
              <a:t>Salesforce.coms’ offering in the online Customer Relationship Management (CRM) space, Googles </a:t>
            </a:r>
            <a:r>
              <a:rPr b="0" lang="en-US" sz="3200" spc="-1" strike="noStrike" u="sng">
                <a:solidFill>
                  <a:srgbClr val="0000ff"/>
                </a:solidFill>
                <a:uFillTx/>
                <a:latin typeface="Calibri"/>
                <a:hlinkClick r:id="rId9"/>
              </a:rPr>
              <a:t>gmail</a:t>
            </a:r>
            <a:r>
              <a:rPr b="0" lang="en-US" sz="3200" spc="-1" strike="noStrike">
                <a:solidFill>
                  <a:srgbClr val="000000"/>
                </a:solidFill>
                <a:latin typeface="Calibri"/>
              </a:rPr>
              <a:t> and Microsofts </a:t>
            </a:r>
            <a:r>
              <a:rPr b="0" lang="en-US" sz="3200" spc="-1" strike="noStrike" u="sng">
                <a:solidFill>
                  <a:srgbClr val="0000ff"/>
                </a:solidFill>
                <a:uFillTx/>
                <a:latin typeface="Calibri"/>
                <a:hlinkClick r:id="rId10"/>
              </a:rPr>
              <a:t>hotmail</a:t>
            </a:r>
            <a:r>
              <a:rPr b="0" lang="en-US" sz="3200" spc="-1" strike="noStrike">
                <a:solidFill>
                  <a:srgbClr val="000000"/>
                </a:solidFill>
                <a:latin typeface="Calibri"/>
              </a:rPr>
              <a:t>, </a:t>
            </a:r>
            <a:r>
              <a:rPr b="0" lang="en-US" sz="3200" spc="-1" strike="noStrike" u="sng">
                <a:solidFill>
                  <a:srgbClr val="0000ff"/>
                </a:solidFill>
                <a:uFillTx/>
                <a:latin typeface="Calibri"/>
                <a:hlinkClick r:id="rId11"/>
              </a:rPr>
              <a:t>Google docs</a:t>
            </a:r>
            <a:r>
              <a:rPr b="0" lang="en-US" sz="3200" spc="-1" strike="noStrike">
                <a:solidFill>
                  <a:srgbClr val="000000"/>
                </a:solidFill>
                <a:latin typeface="Calibri"/>
              </a:rPr>
              <a:t>. </a:t>
            </a:r>
            <a:endParaRPr b="0" lang="en-US" sz="3200" spc="-1" strike="noStrike">
              <a:latin typeface="Arial"/>
            </a:endParaRPr>
          </a:p>
        </p:txBody>
      </p:sp>
    </p:spTree>
  </p:cSld>
  <p:timing>
    <p:tnLst>
      <p:par>
        <p:cTn id="164" dur="indefinite" restart="never" nodeType="tmRoot">
          <p:childTnLst>
            <p:seq>
              <p:cTn id="165"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Infrastructure as a Service (IaaS)</a:t>
            </a:r>
            <a:endParaRPr b="0" lang="en-US" sz="4400" spc="-1" strike="noStrike">
              <a:latin typeface="Arial"/>
            </a:endParaRPr>
          </a:p>
        </p:txBody>
      </p:sp>
      <p:pic>
        <p:nvPicPr>
          <p:cNvPr id="408" name="Content Placeholder 3" descr=""/>
          <p:cNvPicPr/>
          <p:nvPr/>
        </p:nvPicPr>
        <p:blipFill>
          <a:blip r:embed="rId1"/>
          <a:stretch/>
        </p:blipFill>
        <p:spPr>
          <a:xfrm>
            <a:off x="1523880" y="1600200"/>
            <a:ext cx="6354720" cy="4952160"/>
          </a:xfrm>
          <a:prstGeom prst="rect">
            <a:avLst/>
          </a:prstGeom>
          <a:ln>
            <a:noFill/>
          </a:ln>
        </p:spPr>
      </p:pic>
    </p:spTree>
  </p:cSld>
  <p:timing>
    <p:tnLst>
      <p:par>
        <p:cTn id="166" dur="indefinite" restart="never" nodeType="tmRoot">
          <p:childTnLst>
            <p:seq>
              <p:cTn id="167"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More Refined Categorization</a:t>
            </a:r>
            <a:endParaRPr b="0" lang="en-US" sz="4400" spc="-1" strike="noStrike">
              <a:latin typeface="Arial"/>
            </a:endParaRPr>
          </a:p>
        </p:txBody>
      </p:sp>
      <p:sp>
        <p:nvSpPr>
          <p:cNvPr id="410" name="CustomShape 2"/>
          <p:cNvSpPr/>
          <p:nvPr/>
        </p:nvSpPr>
        <p:spPr>
          <a:xfrm>
            <a:off x="76320" y="1523880"/>
            <a:ext cx="8228880" cy="46476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Storage-as-a-service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Database-as-a-service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Information-as-a-service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Process-as-a-service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Application-as-a-service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Platform-as-a-service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Integration-as-a-service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Security-as-a-service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Management/</a:t>
            </a:r>
            <a:endParaRPr b="0" lang="en-US" sz="3200" spc="-1" strike="noStrike">
              <a:latin typeface="Arial"/>
            </a:endParaRPr>
          </a:p>
          <a:p>
            <a:pPr>
              <a:lnSpc>
                <a:spcPct val="10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Governance-as-a-service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Testing-as-a-service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Infrastructure-as-a-service</a:t>
            </a:r>
            <a:endParaRPr b="0" lang="en-US" sz="3200" spc="-1" strike="noStrike">
              <a:latin typeface="Arial"/>
            </a:endParaRPr>
          </a:p>
        </p:txBody>
      </p:sp>
      <p:pic>
        <p:nvPicPr>
          <p:cNvPr id="411" name="Picture 2" descr=""/>
          <p:cNvPicPr/>
          <p:nvPr/>
        </p:nvPicPr>
        <p:blipFill>
          <a:blip r:embed="rId1"/>
          <a:stretch/>
        </p:blipFill>
        <p:spPr>
          <a:xfrm>
            <a:off x="4016880" y="1295280"/>
            <a:ext cx="5104800" cy="4566600"/>
          </a:xfrm>
          <a:prstGeom prst="rect">
            <a:avLst/>
          </a:prstGeom>
          <a:ln>
            <a:noFill/>
          </a:ln>
        </p:spPr>
      </p:pic>
      <p:sp>
        <p:nvSpPr>
          <p:cNvPr id="412" name="CustomShape 3"/>
          <p:cNvSpPr/>
          <p:nvPr/>
        </p:nvSpPr>
        <p:spPr>
          <a:xfrm>
            <a:off x="4491000" y="6031440"/>
            <a:ext cx="458964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InfoWorld Cloud Computing Deep Dive</a:t>
            </a:r>
            <a:endParaRPr b="0" lang="en-US" sz="1800" spc="-1" strike="noStrike">
              <a:latin typeface="Arial"/>
            </a:endParaRPr>
          </a:p>
        </p:txBody>
      </p:sp>
    </p:spTree>
  </p:cSld>
  <p:timing>
    <p:tnLst>
      <p:par>
        <p:cTn id="168" dur="indefinite" restart="never" nodeType="tmRoot">
          <p:childTnLst>
            <p:seq>
              <p:cTn id="169"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Key Ingredients in Cloud Computing</a:t>
            </a:r>
            <a:endParaRPr b="0" lang="en-US" sz="4400" spc="-1" strike="noStrike">
              <a:latin typeface="Arial"/>
            </a:endParaRPr>
          </a:p>
        </p:txBody>
      </p:sp>
      <p:sp>
        <p:nvSpPr>
          <p:cNvPr id="414"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Service-Oriented Architecture  (SOA)</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Utility Computing (on demand)</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Virtualization (P2P Network)</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SAAS (Software As A 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PAAS (Platform AS A Service)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IAAS (Infrastructure AS A Servie)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Web Services in Cloud</a:t>
            </a:r>
            <a:endParaRPr b="0" lang="en-US" sz="3200" spc="-1" strike="noStrike">
              <a:latin typeface="Arial"/>
            </a:endParaRPr>
          </a:p>
        </p:txBody>
      </p:sp>
    </p:spTree>
  </p:cSld>
  <p:timing>
    <p:tnLst>
      <p:par>
        <p:cTn id="170" dur="indefinite" restart="never" nodeType="tmRoot">
          <p:childTnLst>
            <p:seq>
              <p:cTn id="171"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What’s Big Data?</a:t>
            </a:r>
            <a:endParaRPr b="0" lang="en-US" sz="4400" spc="-1" strike="noStrike">
              <a:latin typeface="Arial"/>
            </a:endParaRPr>
          </a:p>
        </p:txBody>
      </p:sp>
      <p:sp>
        <p:nvSpPr>
          <p:cNvPr id="202" name="CustomShape 2"/>
          <p:cNvSpPr/>
          <p:nvPr/>
        </p:nvSpPr>
        <p:spPr>
          <a:xfrm>
            <a:off x="457200" y="1447920"/>
            <a:ext cx="8381160" cy="50284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41"/>
              </a:spcBef>
            </a:pPr>
            <a:r>
              <a:rPr b="1" lang="en-US" sz="3200" spc="-1" strike="noStrike">
                <a:solidFill>
                  <a:srgbClr val="000000"/>
                </a:solidFill>
                <a:latin typeface="Calibri"/>
              </a:rPr>
              <a:t>No single definition; here is from Wikipedia:</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1" lang="en-US" sz="3200" spc="-1" strike="noStrike">
                <a:solidFill>
                  <a:srgbClr val="000000"/>
                </a:solidFill>
                <a:latin typeface="Calibri"/>
              </a:rPr>
              <a:t>Big data</a:t>
            </a:r>
            <a:r>
              <a:rPr b="0" lang="en-US" sz="3200" spc="-1" strike="noStrike">
                <a:solidFill>
                  <a:srgbClr val="000000"/>
                </a:solidFill>
                <a:latin typeface="Calibri"/>
              </a:rPr>
              <a:t> is the term for a collection of data sets so large and complex that it becomes difficult to process using on-hand database management tools or traditional data processing applications.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The challenges include </a:t>
            </a:r>
            <a:r>
              <a:rPr b="0" lang="en-US" sz="3200" spc="-1" strike="noStrike">
                <a:solidFill>
                  <a:srgbClr val="ff0000"/>
                </a:solidFill>
                <a:latin typeface="Calibri"/>
              </a:rPr>
              <a:t>capture, curation, storage, search, sharing, transfer, analysis, and visualization</a:t>
            </a:r>
            <a:r>
              <a:rPr b="0" lang="en-US" sz="3200" spc="-1" strike="noStrike">
                <a:solidFill>
                  <a:srgbClr val="000000"/>
                </a:solidFill>
                <a:latin typeface="Calibri"/>
              </a:rPr>
              <a:t>.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The trend to larger data sets is due to the additional information derivable from analysis of a single large set of related data, as compared to separate smaller sets with the same total amount of data, allowing correlations to be found to "</a:t>
            </a:r>
            <a:r>
              <a:rPr b="0" lang="en-US" sz="3200" spc="-1" strike="noStrike">
                <a:solidFill>
                  <a:srgbClr val="0000ff"/>
                </a:solidFill>
                <a:latin typeface="Calibri"/>
              </a:rPr>
              <a:t>spot business trends, determine quality of research, prevent diseases, link legal citations, combat crime, and determine real-time roadway traffic conditions</a:t>
            </a:r>
            <a:r>
              <a:rPr b="0" lang="en-US" sz="3200" spc="-1" strike="noStrike">
                <a:solidFill>
                  <a:srgbClr val="000000"/>
                </a:solidFill>
                <a:latin typeface="Calibri"/>
              </a:rPr>
              <a:t>.”</a:t>
            </a:r>
            <a:endParaRPr b="0" lang="en-US" sz="3200" spc="-1" strike="noStrike">
              <a:latin typeface="Arial"/>
            </a:endParaRPr>
          </a:p>
        </p:txBody>
      </p:sp>
      <p:sp>
        <p:nvSpPr>
          <p:cNvPr id="203" name="CustomShape 3"/>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477E1212-1B2A-4486-BE70-F59871F85D81}" type="slidenum">
              <a:rPr b="0" lang="en-US" sz="1200" spc="-1" strike="noStrike">
                <a:solidFill>
                  <a:srgbClr val="8b8b8b"/>
                </a:solidFill>
                <a:latin typeface="Calibri"/>
              </a:rPr>
              <a:t>&lt;number&gt;</a:t>
            </a:fld>
            <a:endParaRPr b="0" lang="en-US" sz="12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Enabling Technology: Virtualization</a:t>
            </a:r>
            <a:endParaRPr b="0" lang="en-US" sz="4400" spc="-1" strike="noStrike">
              <a:latin typeface="Arial"/>
            </a:endParaRPr>
          </a:p>
        </p:txBody>
      </p:sp>
      <p:grpSp>
        <p:nvGrpSpPr>
          <p:cNvPr id="416" name="Group 2"/>
          <p:cNvGrpSpPr/>
          <p:nvPr/>
        </p:nvGrpSpPr>
        <p:grpSpPr>
          <a:xfrm>
            <a:off x="990720" y="2819520"/>
            <a:ext cx="2894760" cy="1995120"/>
            <a:chOff x="990720" y="2819520"/>
            <a:chExt cx="2894760" cy="1995120"/>
          </a:xfrm>
        </p:grpSpPr>
        <p:sp>
          <p:nvSpPr>
            <p:cNvPr id="417" name="CustomShape 3"/>
            <p:cNvSpPr/>
            <p:nvPr/>
          </p:nvSpPr>
          <p:spPr>
            <a:xfrm>
              <a:off x="990720" y="3886200"/>
              <a:ext cx="2894760" cy="456480"/>
            </a:xfrm>
            <a:prstGeom prst="roundRect">
              <a:avLst>
                <a:gd name="adj" fmla="val 16667"/>
              </a:avLst>
            </a:prstGeom>
            <a:ln>
              <a:round/>
            </a:ln>
          </p:spPr>
          <p:style>
            <a:lnRef idx="2">
              <a:schemeClr val="accent6">
                <a:shade val="50000"/>
              </a:schemeClr>
            </a:lnRef>
            <a:fillRef idx="1">
              <a:schemeClr val="accent6"/>
            </a:fillRef>
            <a:effectRef idx="0">
              <a:schemeClr val="accent6"/>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Hardware</a:t>
              </a:r>
              <a:endParaRPr b="0" lang="en-US" sz="1800" spc="-1" strike="noStrike">
                <a:latin typeface="Arial"/>
              </a:endParaRPr>
            </a:p>
          </p:txBody>
        </p:sp>
        <p:sp>
          <p:nvSpPr>
            <p:cNvPr id="418" name="CustomShape 4"/>
            <p:cNvSpPr/>
            <p:nvPr/>
          </p:nvSpPr>
          <p:spPr>
            <a:xfrm>
              <a:off x="990720" y="3352680"/>
              <a:ext cx="2894760" cy="456480"/>
            </a:xfrm>
            <a:prstGeom prst="roundRect">
              <a:avLst>
                <a:gd name="adj" fmla="val 16667"/>
              </a:avLst>
            </a:prstGeom>
            <a:ln>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Operating System</a:t>
              </a:r>
              <a:endParaRPr b="0" lang="en-US" sz="1800" spc="-1" strike="noStrike">
                <a:latin typeface="Arial"/>
              </a:endParaRPr>
            </a:p>
          </p:txBody>
        </p:sp>
        <p:sp>
          <p:nvSpPr>
            <p:cNvPr id="419" name="CustomShape 5"/>
            <p:cNvSpPr/>
            <p:nvPr/>
          </p:nvSpPr>
          <p:spPr>
            <a:xfrm>
              <a:off x="990720" y="2819520"/>
              <a:ext cx="913680" cy="45648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App</a:t>
              </a:r>
              <a:endParaRPr b="0" lang="en-US" sz="1800" spc="-1" strike="noStrike">
                <a:latin typeface="Arial"/>
              </a:endParaRPr>
            </a:p>
          </p:txBody>
        </p:sp>
        <p:sp>
          <p:nvSpPr>
            <p:cNvPr id="420" name="CustomShape 6"/>
            <p:cNvSpPr/>
            <p:nvPr/>
          </p:nvSpPr>
          <p:spPr>
            <a:xfrm>
              <a:off x="1981080" y="2819520"/>
              <a:ext cx="913680" cy="45648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App</a:t>
              </a:r>
              <a:endParaRPr b="0" lang="en-US" sz="1800" spc="-1" strike="noStrike">
                <a:latin typeface="Arial"/>
              </a:endParaRPr>
            </a:p>
          </p:txBody>
        </p:sp>
        <p:sp>
          <p:nvSpPr>
            <p:cNvPr id="421" name="CustomShape 7"/>
            <p:cNvSpPr/>
            <p:nvPr/>
          </p:nvSpPr>
          <p:spPr>
            <a:xfrm>
              <a:off x="2971800" y="2819520"/>
              <a:ext cx="913680" cy="45648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App</a:t>
              </a:r>
              <a:endParaRPr b="0" lang="en-US" sz="1800" spc="-1" strike="noStrike">
                <a:latin typeface="Arial"/>
              </a:endParaRPr>
            </a:p>
          </p:txBody>
        </p:sp>
        <p:sp>
          <p:nvSpPr>
            <p:cNvPr id="422" name="CustomShape 8"/>
            <p:cNvSpPr/>
            <p:nvPr/>
          </p:nvSpPr>
          <p:spPr>
            <a:xfrm>
              <a:off x="1347480" y="4419720"/>
              <a:ext cx="2285280" cy="3949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US" sz="2000" spc="-1" strike="noStrike">
                  <a:solidFill>
                    <a:srgbClr val="ffffff"/>
                  </a:solidFill>
                  <a:latin typeface="Calibri"/>
                  <a:ea typeface="DejaVu Sans"/>
                </a:rPr>
                <a:t>Traditional Stack</a:t>
              </a:r>
              <a:endParaRPr b="0" lang="en-US" sz="2000" spc="-1" strike="noStrike">
                <a:latin typeface="Arial"/>
              </a:endParaRPr>
            </a:p>
          </p:txBody>
        </p:sp>
      </p:grpSp>
      <p:grpSp>
        <p:nvGrpSpPr>
          <p:cNvPr id="423" name="Group 9"/>
          <p:cNvGrpSpPr/>
          <p:nvPr/>
        </p:nvGrpSpPr>
        <p:grpSpPr>
          <a:xfrm>
            <a:off x="5029200" y="2286000"/>
            <a:ext cx="2894760" cy="2528640"/>
            <a:chOff x="5029200" y="2286000"/>
            <a:chExt cx="2894760" cy="2528640"/>
          </a:xfrm>
        </p:grpSpPr>
        <p:sp>
          <p:nvSpPr>
            <p:cNvPr id="424" name="CustomShape 10"/>
            <p:cNvSpPr/>
            <p:nvPr/>
          </p:nvSpPr>
          <p:spPr>
            <a:xfrm>
              <a:off x="5029200" y="3886200"/>
              <a:ext cx="2894760" cy="456480"/>
            </a:xfrm>
            <a:prstGeom prst="roundRect">
              <a:avLst>
                <a:gd name="adj" fmla="val 16667"/>
              </a:avLst>
            </a:prstGeom>
            <a:ln>
              <a:round/>
            </a:ln>
          </p:spPr>
          <p:style>
            <a:lnRef idx="2">
              <a:schemeClr val="accent6">
                <a:shade val="50000"/>
              </a:schemeClr>
            </a:lnRef>
            <a:fillRef idx="1">
              <a:schemeClr val="accent6"/>
            </a:fillRef>
            <a:effectRef idx="0">
              <a:schemeClr val="accent6"/>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Hardware</a:t>
              </a:r>
              <a:endParaRPr b="0" lang="en-US" sz="1800" spc="-1" strike="noStrike">
                <a:latin typeface="Arial"/>
              </a:endParaRPr>
            </a:p>
          </p:txBody>
        </p:sp>
        <p:sp>
          <p:nvSpPr>
            <p:cNvPr id="425" name="CustomShape 11"/>
            <p:cNvSpPr/>
            <p:nvPr/>
          </p:nvSpPr>
          <p:spPr>
            <a:xfrm>
              <a:off x="5029200" y="2819520"/>
              <a:ext cx="913680" cy="456480"/>
            </a:xfrm>
            <a:prstGeom prst="roundRect">
              <a:avLst>
                <a:gd name="adj" fmla="val 16667"/>
              </a:avLst>
            </a:prstGeom>
            <a:ln>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OS</a:t>
              </a:r>
              <a:endParaRPr b="0" lang="en-US" sz="1800" spc="-1" strike="noStrike">
                <a:latin typeface="Arial"/>
              </a:endParaRPr>
            </a:p>
          </p:txBody>
        </p:sp>
        <p:sp>
          <p:nvSpPr>
            <p:cNvPr id="426" name="CustomShape 12"/>
            <p:cNvSpPr/>
            <p:nvPr/>
          </p:nvSpPr>
          <p:spPr>
            <a:xfrm>
              <a:off x="5029200" y="2286000"/>
              <a:ext cx="913680" cy="45648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App</a:t>
              </a:r>
              <a:endParaRPr b="0" lang="en-US" sz="1800" spc="-1" strike="noStrike">
                <a:latin typeface="Arial"/>
              </a:endParaRPr>
            </a:p>
          </p:txBody>
        </p:sp>
        <p:sp>
          <p:nvSpPr>
            <p:cNvPr id="427" name="CustomShape 13"/>
            <p:cNvSpPr/>
            <p:nvPr/>
          </p:nvSpPr>
          <p:spPr>
            <a:xfrm>
              <a:off x="6019920" y="2286000"/>
              <a:ext cx="913680" cy="45648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App</a:t>
              </a:r>
              <a:endParaRPr b="0" lang="en-US" sz="1800" spc="-1" strike="noStrike">
                <a:latin typeface="Arial"/>
              </a:endParaRPr>
            </a:p>
          </p:txBody>
        </p:sp>
        <p:sp>
          <p:nvSpPr>
            <p:cNvPr id="428" name="CustomShape 14"/>
            <p:cNvSpPr/>
            <p:nvPr/>
          </p:nvSpPr>
          <p:spPr>
            <a:xfrm>
              <a:off x="7010280" y="2286000"/>
              <a:ext cx="913680" cy="45648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App</a:t>
              </a:r>
              <a:endParaRPr b="0" lang="en-US" sz="1800" spc="-1" strike="noStrike">
                <a:latin typeface="Arial"/>
              </a:endParaRPr>
            </a:p>
          </p:txBody>
        </p:sp>
        <p:sp>
          <p:nvSpPr>
            <p:cNvPr id="429" name="CustomShape 15"/>
            <p:cNvSpPr/>
            <p:nvPr/>
          </p:nvSpPr>
          <p:spPr>
            <a:xfrm>
              <a:off x="5029200" y="3352680"/>
              <a:ext cx="2894760" cy="456480"/>
            </a:xfrm>
            <a:prstGeom prst="roundRect">
              <a:avLst>
                <a:gd name="adj" fmla="val 16667"/>
              </a:avLst>
            </a:prstGeom>
            <a:ln>
              <a:round/>
            </a:ln>
          </p:spPr>
          <p:style>
            <a:lnRef idx="2">
              <a:schemeClr val="accent2">
                <a:shade val="50000"/>
              </a:schemeClr>
            </a:lnRef>
            <a:fillRef idx="1">
              <a:schemeClr val="accent2"/>
            </a:fillRef>
            <a:effectRef idx="0">
              <a:schemeClr val="accent2"/>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Hypervisor</a:t>
              </a:r>
              <a:endParaRPr b="0" lang="en-US" sz="1800" spc="-1" strike="noStrike">
                <a:latin typeface="Arial"/>
              </a:endParaRPr>
            </a:p>
          </p:txBody>
        </p:sp>
        <p:sp>
          <p:nvSpPr>
            <p:cNvPr id="430" name="CustomShape 16"/>
            <p:cNvSpPr/>
            <p:nvPr/>
          </p:nvSpPr>
          <p:spPr>
            <a:xfrm>
              <a:off x="6019920" y="2819520"/>
              <a:ext cx="913680" cy="456480"/>
            </a:xfrm>
            <a:prstGeom prst="roundRect">
              <a:avLst>
                <a:gd name="adj" fmla="val 16667"/>
              </a:avLst>
            </a:prstGeom>
            <a:ln>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OS</a:t>
              </a:r>
              <a:endParaRPr b="0" lang="en-US" sz="1800" spc="-1" strike="noStrike">
                <a:latin typeface="Arial"/>
              </a:endParaRPr>
            </a:p>
          </p:txBody>
        </p:sp>
        <p:sp>
          <p:nvSpPr>
            <p:cNvPr id="431" name="CustomShape 17"/>
            <p:cNvSpPr/>
            <p:nvPr/>
          </p:nvSpPr>
          <p:spPr>
            <a:xfrm>
              <a:off x="7010280" y="2819520"/>
              <a:ext cx="913680" cy="456480"/>
            </a:xfrm>
            <a:prstGeom prst="roundRect">
              <a:avLst>
                <a:gd name="adj" fmla="val 16667"/>
              </a:avLst>
            </a:prstGeom>
            <a:ln>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100000"/>
                </a:lnSpc>
              </a:pPr>
              <a:r>
                <a:rPr b="0" lang="en-US" sz="1800" spc="-1" strike="noStrike">
                  <a:solidFill>
                    <a:srgbClr val="eeece1"/>
                  </a:solidFill>
                  <a:latin typeface="Calibri"/>
                  <a:ea typeface="DejaVu Sans"/>
                </a:rPr>
                <a:t>OS</a:t>
              </a:r>
              <a:endParaRPr b="0" lang="en-US" sz="1800" spc="-1" strike="noStrike">
                <a:latin typeface="Arial"/>
              </a:endParaRPr>
            </a:p>
          </p:txBody>
        </p:sp>
        <p:sp>
          <p:nvSpPr>
            <p:cNvPr id="432" name="CustomShape 18"/>
            <p:cNvSpPr/>
            <p:nvPr/>
          </p:nvSpPr>
          <p:spPr>
            <a:xfrm>
              <a:off x="5345640" y="4419720"/>
              <a:ext cx="2317320" cy="3949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US" sz="2000" spc="-1" strike="noStrike">
                  <a:solidFill>
                    <a:srgbClr val="ffffff"/>
                  </a:solidFill>
                  <a:latin typeface="Calibri"/>
                  <a:ea typeface="DejaVu Sans"/>
                </a:rPr>
                <a:t>Virtualized Stack</a:t>
              </a:r>
              <a:endParaRPr b="0" lang="en-US" sz="2000" spc="-1" strike="noStrike">
                <a:latin typeface="Arial"/>
              </a:endParaRPr>
            </a:p>
          </p:txBody>
        </p:sp>
      </p:grpSp>
    </p:spTree>
  </p:cSld>
  <p:timing>
    <p:tnLst>
      <p:par>
        <p:cTn id="172" dur="indefinite" restart="never" nodeType="tmRoot">
          <p:childTnLst>
            <p:seq>
              <p:cTn id="173" dur="indefinite" nodeType="mainSeq">
                <p:childTnLst>
                  <p:par>
                    <p:cTn id="174" fill="hold">
                      <p:stCondLst>
                        <p:cond delay="indefinite"/>
                      </p:stCondLst>
                      <p:childTnLst>
                        <p:par>
                          <p:cTn id="175" fill="hold">
                            <p:stCondLst>
                              <p:cond delay="0"/>
                            </p:stCondLst>
                            <p:childTnLst>
                              <p:par>
                                <p:cTn id="176" nodeType="clickEffect" fill="hold" presetClass="entr" presetID="9">
                                  <p:stCondLst>
                                    <p:cond delay="0"/>
                                  </p:stCondLst>
                                  <p:childTnLst>
                                    <p:set>
                                      <p:cBhvr>
                                        <p:cTn id="177" dur="1" fill="hold">
                                          <p:stCondLst>
                                            <p:cond delay="0"/>
                                          </p:stCondLst>
                                        </p:cTn>
                                        <p:tgtEl>
                                          <p:spTgt spid="416"/>
                                        </p:tgtEl>
                                        <p:attrNameLst>
                                          <p:attrName>style.visibility</p:attrName>
                                        </p:attrNameLst>
                                      </p:cBhvr>
                                      <p:to>
                                        <p:strVal val="visible"/>
                                      </p:to>
                                    </p:set>
                                    <p:animEffect filter="dissolve" transition="in">
                                      <p:cBhvr additive="repl">
                                        <p:cTn id="178" dur="500"/>
                                        <p:tgtEl>
                                          <p:spTgt spid="416"/>
                                        </p:tgtEl>
                                      </p:cBhvr>
                                    </p:animEffec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9">
                                  <p:stCondLst>
                                    <p:cond delay="0"/>
                                  </p:stCondLst>
                                  <p:childTnLst>
                                    <p:set>
                                      <p:cBhvr>
                                        <p:cTn id="182" dur="1" fill="hold">
                                          <p:stCondLst>
                                            <p:cond delay="0"/>
                                          </p:stCondLst>
                                        </p:cTn>
                                        <p:tgtEl>
                                          <p:spTgt spid="423"/>
                                        </p:tgtEl>
                                        <p:attrNameLst>
                                          <p:attrName>style.visibility</p:attrName>
                                        </p:attrNameLst>
                                      </p:cBhvr>
                                      <p:to>
                                        <p:strVal val="visible"/>
                                      </p:to>
                                    </p:set>
                                    <p:animEffect filter="dissolve" transition="in">
                                      <p:cBhvr additive="repl">
                                        <p:cTn id="183" dur="500"/>
                                        <p:tgtEl>
                                          <p:spTgt spid="4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Everything as a Service</a:t>
            </a:r>
            <a:endParaRPr b="0" lang="en-US" sz="4400" spc="-1" strike="noStrike">
              <a:latin typeface="Arial"/>
            </a:endParaRPr>
          </a:p>
        </p:txBody>
      </p:sp>
      <p:sp>
        <p:nvSpPr>
          <p:cNvPr id="434" name="CustomShape 2"/>
          <p:cNvSpPr/>
          <p:nvPr/>
        </p:nvSpPr>
        <p:spPr>
          <a:xfrm>
            <a:off x="304920" y="1600200"/>
            <a:ext cx="8381160" cy="4571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Utility computing = Infrastructure as a Service (IaaS)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Why buy machines when you can rent cycles?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Examples: Amazon’s EC2, Rackspace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Platform as a Service (PaaS)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Give me nice API and take care of the maintenance, upgrades, …</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Example: Google App Engine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Software as a Service (SaaS)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Just run it for me!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Example: Gmail, Salesforce</a:t>
            </a:r>
            <a:endParaRPr b="0" lang="en-US" sz="2800" spc="-1" strike="noStrike">
              <a:latin typeface="Arial"/>
            </a:endParaRPr>
          </a:p>
        </p:txBody>
      </p:sp>
    </p:spTree>
  </p:cSld>
  <p:timing>
    <p:tnLst>
      <p:par>
        <p:cTn id="184" dur="indefinite" restart="never" nodeType="tmRoot">
          <p:childTnLst>
            <p:seq>
              <p:cTn id="185" dur="indefinite" nodeType="mainSeq">
                <p:childTnLst>
                  <p:par>
                    <p:cTn id="186" fill="hold">
                      <p:stCondLst>
                        <p:cond delay="indefinite"/>
                      </p:stCondLst>
                      <p:childTnLst>
                        <p:par>
                          <p:cTn id="187" fill="hold">
                            <p:stCondLst>
                              <p:cond delay="0"/>
                            </p:stCondLst>
                            <p:childTnLst>
                              <p:par>
                                <p:cTn id="188" nodeType="clickEffect" fill="hold" presetClass="entr" presetID="1">
                                  <p:stCondLst>
                                    <p:cond delay="0"/>
                                  </p:stCondLst>
                                  <p:childTnLst>
                                    <p:set>
                                      <p:cBhvr>
                                        <p:cTn id="189" dur="1" fill="hold">
                                          <p:stCondLst>
                                            <p:cond delay="0"/>
                                          </p:stCondLst>
                                        </p:cTn>
                                        <p:tgtEl>
                                          <p:spTgt spid="434">
                                            <p:txEl>
                                              <p:pRg st="0" end="0"/>
                                            </p:txEl>
                                          </p:spTgt>
                                        </p:tgtEl>
                                        <p:attrNameLst>
                                          <p:attrName>style.visibility</p:attrName>
                                        </p:attrNameLst>
                                      </p:cBhvr>
                                      <p:to>
                                        <p:strVal val="visible"/>
                                      </p:to>
                                    </p:set>
                                  </p:childTnLst>
                                </p:cTn>
                              </p:par>
                              <p:par>
                                <p:cTn id="190" nodeType="withEffect" fill="hold" presetClass="entr" presetID="1">
                                  <p:stCondLst>
                                    <p:cond delay="0"/>
                                  </p:stCondLst>
                                  <p:childTnLst>
                                    <p:set>
                                      <p:cBhvr>
                                        <p:cTn id="191" dur="1" fill="hold">
                                          <p:stCondLst>
                                            <p:cond delay="0"/>
                                          </p:stCondLst>
                                        </p:cTn>
                                        <p:tgtEl>
                                          <p:spTgt spid="434">
                                            <p:txEl>
                                              <p:pRg st="1" end="1"/>
                                            </p:txEl>
                                          </p:spTgt>
                                        </p:tgtEl>
                                        <p:attrNameLst>
                                          <p:attrName>style.visibility</p:attrName>
                                        </p:attrNameLst>
                                      </p:cBhvr>
                                      <p:to>
                                        <p:strVal val="visible"/>
                                      </p:to>
                                    </p:set>
                                  </p:childTnLst>
                                </p:cTn>
                              </p:par>
                              <p:par>
                                <p:cTn id="192" nodeType="withEffect" fill="hold" presetClass="entr" presetID="1">
                                  <p:stCondLst>
                                    <p:cond delay="0"/>
                                  </p:stCondLst>
                                  <p:childTnLst>
                                    <p:set>
                                      <p:cBhvr>
                                        <p:cTn id="193" dur="1" fill="hold">
                                          <p:stCondLst>
                                            <p:cond delay="0"/>
                                          </p:stCondLst>
                                        </p:cTn>
                                        <p:tgtEl>
                                          <p:spTgt spid="434">
                                            <p:txEl>
                                              <p:pRg st="2" end="2"/>
                                            </p:txEl>
                                          </p:spTgt>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nodeType="clickEffect" fill="hold" presetClass="entr" presetID="1">
                                  <p:stCondLst>
                                    <p:cond delay="0"/>
                                  </p:stCondLst>
                                  <p:childTnLst>
                                    <p:set>
                                      <p:cBhvr>
                                        <p:cTn id="197" dur="1" fill="hold">
                                          <p:stCondLst>
                                            <p:cond delay="0"/>
                                          </p:stCondLst>
                                        </p:cTn>
                                        <p:tgtEl>
                                          <p:spTgt spid="434">
                                            <p:txEl>
                                              <p:pRg st="3" end="3"/>
                                            </p:txEl>
                                          </p:spTgt>
                                        </p:tgtEl>
                                        <p:attrNameLst>
                                          <p:attrName>style.visibility</p:attrName>
                                        </p:attrNameLst>
                                      </p:cBhvr>
                                      <p:to>
                                        <p:strVal val="visible"/>
                                      </p:to>
                                    </p:set>
                                  </p:childTnLst>
                                </p:cTn>
                              </p:par>
                              <p:par>
                                <p:cTn id="198" nodeType="withEffect" fill="hold" presetClass="entr" presetID="1">
                                  <p:stCondLst>
                                    <p:cond delay="0"/>
                                  </p:stCondLst>
                                  <p:childTnLst>
                                    <p:set>
                                      <p:cBhvr>
                                        <p:cTn id="199" dur="1" fill="hold">
                                          <p:stCondLst>
                                            <p:cond delay="0"/>
                                          </p:stCondLst>
                                        </p:cTn>
                                        <p:tgtEl>
                                          <p:spTgt spid="434">
                                            <p:txEl>
                                              <p:pRg st="4" end="4"/>
                                            </p:txEl>
                                          </p:spTgt>
                                        </p:tgtEl>
                                        <p:attrNameLst>
                                          <p:attrName>style.visibility</p:attrName>
                                        </p:attrNameLst>
                                      </p:cBhvr>
                                      <p:to>
                                        <p:strVal val="visible"/>
                                      </p:to>
                                    </p:set>
                                  </p:childTnLst>
                                </p:cTn>
                              </p:par>
                              <p:par>
                                <p:cTn id="200" nodeType="withEffect" fill="hold" presetClass="entr" presetID="1">
                                  <p:stCondLst>
                                    <p:cond delay="0"/>
                                  </p:stCondLst>
                                  <p:childTnLst>
                                    <p:set>
                                      <p:cBhvr>
                                        <p:cTn id="201" dur="1" fill="hold">
                                          <p:stCondLst>
                                            <p:cond delay="0"/>
                                          </p:stCondLst>
                                        </p:cTn>
                                        <p:tgtEl>
                                          <p:spTgt spid="434">
                                            <p:txEl>
                                              <p:pRg st="5" end="5"/>
                                            </p:txEl>
                                          </p:spTgt>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nodeType="clickEffect" fill="hold" presetClass="entr" presetID="1">
                                  <p:stCondLst>
                                    <p:cond delay="0"/>
                                  </p:stCondLst>
                                  <p:childTnLst>
                                    <p:set>
                                      <p:cBhvr>
                                        <p:cTn id="205" dur="1" fill="hold">
                                          <p:stCondLst>
                                            <p:cond delay="0"/>
                                          </p:stCondLst>
                                        </p:cTn>
                                        <p:tgtEl>
                                          <p:spTgt spid="434">
                                            <p:txEl>
                                              <p:pRg st="6" end="6"/>
                                            </p:txEl>
                                          </p:spTgt>
                                        </p:tgtEl>
                                        <p:attrNameLst>
                                          <p:attrName>style.visibility</p:attrName>
                                        </p:attrNameLst>
                                      </p:cBhvr>
                                      <p:to>
                                        <p:strVal val="visible"/>
                                      </p:to>
                                    </p:set>
                                  </p:childTnLst>
                                </p:cTn>
                              </p:par>
                              <p:par>
                                <p:cTn id="206" nodeType="withEffect" fill="hold" presetClass="entr" presetID="1">
                                  <p:stCondLst>
                                    <p:cond delay="0"/>
                                  </p:stCondLst>
                                  <p:childTnLst>
                                    <p:set>
                                      <p:cBhvr>
                                        <p:cTn id="207" dur="1" fill="hold">
                                          <p:stCondLst>
                                            <p:cond delay="0"/>
                                          </p:stCondLst>
                                        </p:cTn>
                                        <p:tgtEl>
                                          <p:spTgt spid="434">
                                            <p:txEl>
                                              <p:pRg st="7" end="7"/>
                                            </p:txEl>
                                          </p:spTgt>
                                        </p:tgtEl>
                                        <p:attrNameLst>
                                          <p:attrName>style.visibility</p:attrName>
                                        </p:attrNameLst>
                                      </p:cBhvr>
                                      <p:to>
                                        <p:strVal val="visible"/>
                                      </p:to>
                                    </p:set>
                                  </p:childTnLst>
                                </p:cTn>
                              </p:par>
                              <p:par>
                                <p:cTn id="208" nodeType="withEffect" fill="hold" presetClass="entr" presetID="1">
                                  <p:stCondLst>
                                    <p:cond delay="0"/>
                                  </p:stCondLst>
                                  <p:childTnLst>
                                    <p:set>
                                      <p:cBhvr>
                                        <p:cTn id="209" dur="1" fill="hold">
                                          <p:stCondLst>
                                            <p:cond delay="0"/>
                                          </p:stCondLst>
                                        </p:cTn>
                                        <p:tgtEl>
                                          <p:spTgt spid="434">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Cloud versus cloud</a:t>
            </a:r>
            <a:endParaRPr b="0" lang="en-US" sz="4400" spc="-1" strike="noStrike">
              <a:latin typeface="Arial"/>
            </a:endParaRPr>
          </a:p>
        </p:txBody>
      </p:sp>
      <p:sp>
        <p:nvSpPr>
          <p:cNvPr id="436"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Amazon Elastic Compute Cloud</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Google App Engine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Microsoft Azure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GoGrid</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AppNexus</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p:txBody>
      </p:sp>
    </p:spTree>
  </p:cSld>
  <p:timing>
    <p:tnLst>
      <p:par>
        <p:cTn id="210" dur="indefinite" restart="never" nodeType="tmRoot">
          <p:childTnLst>
            <p:seq>
              <p:cTn id="211"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80880" y="3276720"/>
            <a:ext cx="8609760" cy="1447200"/>
          </a:xfrm>
          <a:prstGeom prst="rightArrow">
            <a:avLst>
              <a:gd name="adj1" fmla="val 50000"/>
              <a:gd name="adj2" fmla="val 50000"/>
            </a:avLst>
          </a:prstGeom>
          <a:gradFill rotWithShape="0">
            <a:gsLst>
              <a:gs pos="0">
                <a:srgbClr val="000000"/>
              </a:gs>
              <a:gs pos="39999">
                <a:srgbClr val="0a128c"/>
              </a:gs>
              <a:gs pos="70000">
                <a:srgbClr val="181cc7">
                  <a:alpha val="51000"/>
                </a:srgbClr>
              </a:gs>
              <a:gs pos="88000">
                <a:srgbClr val="7005d4">
                  <a:alpha val="40000"/>
                </a:srgbClr>
              </a:gs>
              <a:gs pos="100000">
                <a:srgbClr val="8c3d91">
                  <a:alpha val="31000"/>
                </a:srgbClr>
              </a:gs>
            </a:gsLst>
            <a:lin ang="0"/>
          </a:gradFill>
          <a:ln w="9360">
            <a:noFill/>
          </a:ln>
        </p:spPr>
        <p:style>
          <a:lnRef idx="0"/>
          <a:fillRef idx="0"/>
          <a:effectRef idx="0"/>
          <a:fontRef idx="minor"/>
        </p:style>
      </p:sp>
      <p:sp>
        <p:nvSpPr>
          <p:cNvPr id="438" name="CustomShape 2"/>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The Obligatory Timeline Slide </a:t>
            </a:r>
            <a:br/>
            <a:r>
              <a:rPr b="0" lang="en-US" sz="4400" spc="-1" strike="noStrike">
                <a:solidFill>
                  <a:srgbClr val="000000"/>
                </a:solidFill>
                <a:latin typeface="Calibri"/>
              </a:rPr>
              <a:t>(</a:t>
            </a:r>
            <a:r>
              <a:rPr b="0" lang="en-US" sz="4400" spc="-1" strike="noStrike">
                <a:solidFill>
                  <a:srgbClr val="898989"/>
                </a:solidFill>
                <a:latin typeface="Calibri"/>
              </a:rPr>
              <a:t>Mike Culver @ AWS)</a:t>
            </a:r>
            <a:br/>
            <a:endParaRPr b="0" lang="en-US" sz="4400" spc="-1" strike="noStrike">
              <a:latin typeface="Arial"/>
            </a:endParaRPr>
          </a:p>
        </p:txBody>
      </p:sp>
      <p:sp>
        <p:nvSpPr>
          <p:cNvPr id="439" name="CustomShape 3"/>
          <p:cNvSpPr/>
          <p:nvPr/>
        </p:nvSpPr>
        <p:spPr>
          <a:xfrm>
            <a:off x="459000" y="2952720"/>
            <a:ext cx="990000" cy="685440"/>
          </a:xfrm>
          <a:prstGeom prst="accentBorderCallout2">
            <a:avLst>
              <a:gd name="adj1" fmla="val 18750"/>
              <a:gd name="adj2" fmla="val -8333"/>
              <a:gd name="adj3" fmla="val 18750"/>
              <a:gd name="adj4" fmla="val -16667"/>
              <a:gd name="adj5" fmla="val 223612"/>
              <a:gd name="adj6" fmla="val -65627"/>
            </a:avLst>
          </a:prstGeom>
          <a:solidFill>
            <a:srgbClr val="ffe2b7"/>
          </a:solidFill>
          <a:ln>
            <a:noFill/>
          </a:ln>
          <a:scene3d>
            <a:camera prst="orthographicFront"/>
            <a:lightRig dir="t" rig="threePt"/>
          </a:scene3d>
          <a:sp3d prstMaterial="softEdge"/>
        </p:spPr>
        <p:style>
          <a:lnRef idx="2">
            <a:schemeClr val="accent6"/>
          </a:lnRef>
          <a:fillRef idx="1">
            <a:schemeClr val="lt1"/>
          </a:fillRef>
          <a:effectRef idx="0">
            <a:schemeClr val="accent6"/>
          </a:effectRef>
          <a:fontRef idx="minor"/>
        </p:style>
        <p:txBody>
          <a:bodyPr lIns="90000" rIns="90000" tIns="45000" bIns="45000"/>
          <a:p>
            <a:pPr algn="ctr">
              <a:lnSpc>
                <a:spcPct val="100000"/>
              </a:lnSpc>
            </a:pPr>
            <a:r>
              <a:rPr b="0" lang="en-US" sz="1600" spc="-1" strike="noStrike">
                <a:solidFill>
                  <a:srgbClr val="000000"/>
                </a:solidFill>
                <a:latin typeface="Calibri"/>
                <a:ea typeface="ヒラギノ角ゴ Pro W3"/>
              </a:rPr>
              <a:t>COBOL, Edsel</a:t>
            </a:r>
            <a:endParaRPr b="0" lang="en-US" sz="1600" spc="-1" strike="noStrike">
              <a:latin typeface="Arial"/>
            </a:endParaRPr>
          </a:p>
        </p:txBody>
      </p:sp>
      <p:sp>
        <p:nvSpPr>
          <p:cNvPr id="440" name="CustomShape 4"/>
          <p:cNvSpPr/>
          <p:nvPr/>
        </p:nvSpPr>
        <p:spPr>
          <a:xfrm rot="19107600">
            <a:off x="433080" y="4555080"/>
            <a:ext cx="608760" cy="303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1959</a:t>
            </a:r>
            <a:endParaRPr b="0" lang="en-US" sz="1400" spc="-1" strike="noStrike">
              <a:latin typeface="Arial"/>
            </a:endParaRPr>
          </a:p>
        </p:txBody>
      </p:sp>
      <p:sp>
        <p:nvSpPr>
          <p:cNvPr id="441" name="CustomShape 5"/>
          <p:cNvSpPr/>
          <p:nvPr/>
        </p:nvSpPr>
        <p:spPr>
          <a:xfrm rot="19107600">
            <a:off x="1816200" y="4454640"/>
            <a:ext cx="608760" cy="303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1969</a:t>
            </a:r>
            <a:endParaRPr b="0" lang="en-US" sz="1400" spc="-1" strike="noStrike">
              <a:latin typeface="Arial"/>
            </a:endParaRPr>
          </a:p>
        </p:txBody>
      </p:sp>
      <p:sp>
        <p:nvSpPr>
          <p:cNvPr id="442" name="CustomShape 6"/>
          <p:cNvSpPr/>
          <p:nvPr/>
        </p:nvSpPr>
        <p:spPr>
          <a:xfrm rot="19107600">
            <a:off x="2995200" y="4482000"/>
            <a:ext cx="608760" cy="303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1982</a:t>
            </a:r>
            <a:endParaRPr b="0" lang="en-US" sz="1400" spc="-1" strike="noStrike">
              <a:latin typeface="Arial"/>
            </a:endParaRPr>
          </a:p>
        </p:txBody>
      </p:sp>
      <p:sp>
        <p:nvSpPr>
          <p:cNvPr id="443" name="CustomShape 7"/>
          <p:cNvSpPr/>
          <p:nvPr/>
        </p:nvSpPr>
        <p:spPr>
          <a:xfrm rot="19107600">
            <a:off x="3782520" y="4507200"/>
            <a:ext cx="608760" cy="303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1996</a:t>
            </a:r>
            <a:endParaRPr b="0" lang="en-US" sz="1400" spc="-1" strike="noStrike">
              <a:latin typeface="Arial"/>
            </a:endParaRPr>
          </a:p>
        </p:txBody>
      </p:sp>
      <p:sp>
        <p:nvSpPr>
          <p:cNvPr id="444" name="CustomShape 8"/>
          <p:cNvSpPr/>
          <p:nvPr/>
        </p:nvSpPr>
        <p:spPr>
          <a:xfrm>
            <a:off x="4191840" y="2876760"/>
            <a:ext cx="4037400" cy="380160"/>
          </a:xfrm>
          <a:prstGeom prst="accentBorderCallout2">
            <a:avLst>
              <a:gd name="adj1" fmla="val 18750"/>
              <a:gd name="adj2" fmla="val -8333"/>
              <a:gd name="adj3" fmla="val 18750"/>
              <a:gd name="adj4" fmla="val -16667"/>
              <a:gd name="adj5" fmla="val 730278"/>
              <a:gd name="adj6" fmla="val -110761"/>
            </a:avLst>
          </a:prstGeom>
          <a:solidFill>
            <a:srgbClr val="ffc671"/>
          </a:solidFill>
          <a:ln>
            <a:noFill/>
          </a:ln>
          <a:scene3d>
            <a:camera prst="orthographicFront"/>
            <a:lightRig dir="t" rig="threePt"/>
          </a:scene3d>
          <a:sp3d prstMaterial="softEdge"/>
        </p:spPr>
        <p:style>
          <a:lnRef idx="2">
            <a:schemeClr val="accent6"/>
          </a:lnRef>
          <a:fillRef idx="1">
            <a:schemeClr val="lt1"/>
          </a:fillRef>
          <a:effectRef idx="0">
            <a:schemeClr val="accent6"/>
          </a:effectRef>
          <a:fontRef idx="minor"/>
        </p:style>
        <p:txBody>
          <a:bodyPr lIns="90000" rIns="90000" tIns="45000" bIns="45000"/>
          <a:p>
            <a:pPr algn="ctr">
              <a:lnSpc>
                <a:spcPct val="100000"/>
              </a:lnSpc>
            </a:pPr>
            <a:r>
              <a:rPr b="0" lang="en-US" sz="1600" spc="-1" strike="noStrike">
                <a:solidFill>
                  <a:srgbClr val="000000"/>
                </a:solidFill>
                <a:latin typeface="Calibri"/>
                <a:ea typeface="ヒラギノ角ゴ Pro W3"/>
              </a:rPr>
              <a:t>Amazon.com</a:t>
            </a:r>
            <a:endParaRPr b="0" lang="en-US" sz="1600" spc="-1" strike="noStrike">
              <a:latin typeface="Arial"/>
            </a:endParaRPr>
          </a:p>
        </p:txBody>
      </p:sp>
      <p:sp>
        <p:nvSpPr>
          <p:cNvPr id="445" name="CustomShape 9"/>
          <p:cNvSpPr/>
          <p:nvPr/>
        </p:nvSpPr>
        <p:spPr>
          <a:xfrm rot="19107600">
            <a:off x="5839920" y="4507200"/>
            <a:ext cx="608760" cy="303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2004</a:t>
            </a:r>
            <a:endParaRPr b="0" lang="en-US" sz="1400" spc="-1" strike="noStrike">
              <a:latin typeface="Arial"/>
            </a:endParaRPr>
          </a:p>
        </p:txBody>
      </p:sp>
      <p:sp>
        <p:nvSpPr>
          <p:cNvPr id="446" name="CustomShape 10"/>
          <p:cNvSpPr/>
          <p:nvPr/>
        </p:nvSpPr>
        <p:spPr>
          <a:xfrm rot="19107600">
            <a:off x="6525720" y="4507200"/>
            <a:ext cx="608760" cy="303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2006</a:t>
            </a:r>
            <a:endParaRPr b="0" lang="en-US" sz="1400" spc="-1" strike="noStrike">
              <a:latin typeface="Arial"/>
            </a:endParaRPr>
          </a:p>
        </p:txBody>
      </p:sp>
      <p:sp>
        <p:nvSpPr>
          <p:cNvPr id="447" name="CustomShape 11"/>
          <p:cNvSpPr/>
          <p:nvPr/>
        </p:nvSpPr>
        <p:spPr>
          <a:xfrm>
            <a:off x="1219320" y="3857760"/>
            <a:ext cx="1447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Arial"/>
                <a:ea typeface="DejaVu Sans"/>
              </a:rPr>
              <a:t>Darkness</a:t>
            </a:r>
            <a:endParaRPr b="0" lang="en-US" sz="1800" spc="-1" strike="noStrike">
              <a:latin typeface="Arial"/>
            </a:endParaRPr>
          </a:p>
        </p:txBody>
      </p:sp>
      <p:sp>
        <p:nvSpPr>
          <p:cNvPr id="448" name="CustomShape 12"/>
          <p:cNvSpPr/>
          <p:nvPr/>
        </p:nvSpPr>
        <p:spPr>
          <a:xfrm>
            <a:off x="4876920" y="3733920"/>
            <a:ext cx="1447200" cy="638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fffff"/>
                </a:solidFill>
                <a:latin typeface="Arial"/>
                <a:ea typeface="DejaVu Sans"/>
              </a:rPr>
              <a:t>Web as a Platform</a:t>
            </a:r>
            <a:endParaRPr b="0" lang="en-US" sz="1800" spc="-1" strike="noStrike">
              <a:latin typeface="Arial"/>
            </a:endParaRPr>
          </a:p>
        </p:txBody>
      </p:sp>
      <p:sp>
        <p:nvSpPr>
          <p:cNvPr id="449" name="CustomShape 13"/>
          <p:cNvSpPr/>
          <p:nvPr/>
        </p:nvSpPr>
        <p:spPr>
          <a:xfrm>
            <a:off x="6172200" y="3733920"/>
            <a:ext cx="2513880" cy="638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fffff"/>
                </a:solidFill>
                <a:latin typeface="Arial"/>
                <a:ea typeface="DejaVu Sans"/>
              </a:rPr>
              <a:t>Web Services, Resources Eliminated</a:t>
            </a:r>
            <a:endParaRPr b="0" lang="en-US" sz="1800" spc="-1" strike="noStrike">
              <a:latin typeface="Arial"/>
            </a:endParaRPr>
          </a:p>
        </p:txBody>
      </p:sp>
      <p:sp>
        <p:nvSpPr>
          <p:cNvPr id="450" name="CustomShape 14"/>
          <p:cNvSpPr/>
          <p:nvPr/>
        </p:nvSpPr>
        <p:spPr>
          <a:xfrm>
            <a:off x="3581280" y="3733920"/>
            <a:ext cx="1447200" cy="638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fffff"/>
                </a:solidFill>
                <a:latin typeface="Arial"/>
                <a:ea typeface="DejaVu Sans"/>
              </a:rPr>
              <a:t>Web Awareness</a:t>
            </a:r>
            <a:endParaRPr b="0" lang="en-US" sz="1800" spc="-1" strike="noStrike">
              <a:latin typeface="Arial"/>
            </a:endParaRPr>
          </a:p>
        </p:txBody>
      </p:sp>
      <p:sp>
        <p:nvSpPr>
          <p:cNvPr id="451" name="CustomShape 15"/>
          <p:cNvSpPr/>
          <p:nvPr/>
        </p:nvSpPr>
        <p:spPr>
          <a:xfrm>
            <a:off x="2818440" y="3257640"/>
            <a:ext cx="5412600" cy="380160"/>
          </a:xfrm>
          <a:prstGeom prst="accentBorderCallout2">
            <a:avLst>
              <a:gd name="adj1" fmla="val 18750"/>
              <a:gd name="adj2" fmla="val -8333"/>
              <a:gd name="adj3" fmla="val 18750"/>
              <a:gd name="adj4" fmla="val -16667"/>
              <a:gd name="adj5" fmla="val 550278"/>
              <a:gd name="adj6" fmla="val -47567"/>
            </a:avLst>
          </a:prstGeom>
          <a:solidFill>
            <a:srgbClr val="ffe2b7"/>
          </a:solidFill>
          <a:ln>
            <a:noFill/>
          </a:ln>
          <a:scene3d>
            <a:camera prst="orthographicFront"/>
            <a:lightRig dir="t" rig="threePt"/>
          </a:scene3d>
          <a:sp3d prstMaterial="softEdge"/>
        </p:spPr>
        <p:style>
          <a:lnRef idx="2">
            <a:schemeClr val="accent6"/>
          </a:lnRef>
          <a:fillRef idx="1">
            <a:schemeClr val="lt1"/>
          </a:fillRef>
          <a:effectRef idx="0">
            <a:schemeClr val="accent6"/>
          </a:effectRef>
          <a:fontRef idx="minor"/>
        </p:style>
        <p:txBody>
          <a:bodyPr lIns="90000" rIns="90000" tIns="45000" bIns="45000"/>
          <a:p>
            <a:pPr algn="ctr">
              <a:lnSpc>
                <a:spcPct val="100000"/>
              </a:lnSpc>
            </a:pPr>
            <a:r>
              <a:rPr b="0" lang="en-US" sz="1600" spc="-1" strike="noStrike">
                <a:solidFill>
                  <a:srgbClr val="000000"/>
                </a:solidFill>
                <a:latin typeface="Calibri"/>
                <a:ea typeface="ヒラギノ角ゴ Pro W3"/>
              </a:rPr>
              <a:t>Internet</a:t>
            </a:r>
            <a:endParaRPr b="0" lang="en-US" sz="1600" spc="-1" strike="noStrike">
              <a:latin typeface="Arial"/>
            </a:endParaRPr>
          </a:p>
        </p:txBody>
      </p:sp>
      <p:sp>
        <p:nvSpPr>
          <p:cNvPr id="452" name="CustomShape 16"/>
          <p:cNvSpPr/>
          <p:nvPr/>
        </p:nvSpPr>
        <p:spPr>
          <a:xfrm>
            <a:off x="1601640" y="3257640"/>
            <a:ext cx="1141200" cy="380160"/>
          </a:xfrm>
          <a:prstGeom prst="accentBorderCallout2">
            <a:avLst>
              <a:gd name="adj1" fmla="val 18750"/>
              <a:gd name="adj2" fmla="val -8333"/>
              <a:gd name="adj3" fmla="val 18750"/>
              <a:gd name="adj4" fmla="val -16667"/>
              <a:gd name="adj5" fmla="val 390278"/>
              <a:gd name="adj6" fmla="val -80194"/>
            </a:avLst>
          </a:prstGeom>
          <a:solidFill>
            <a:srgbClr val="ffe2b7"/>
          </a:solidFill>
          <a:ln>
            <a:noFill/>
          </a:ln>
          <a:scene3d>
            <a:camera prst="orthographicFront"/>
            <a:lightRig dir="t" rig="threePt"/>
          </a:scene3d>
          <a:sp3d prstMaterial="softEdge"/>
        </p:spPr>
        <p:style>
          <a:lnRef idx="2">
            <a:schemeClr val="accent6"/>
          </a:lnRef>
          <a:fillRef idx="1">
            <a:schemeClr val="lt1"/>
          </a:fillRef>
          <a:effectRef idx="0">
            <a:schemeClr val="accent6"/>
          </a:effectRef>
          <a:fontRef idx="minor"/>
        </p:style>
        <p:txBody>
          <a:bodyPr lIns="90000" rIns="90000" tIns="45000" bIns="45000"/>
          <a:p>
            <a:pPr algn="ctr">
              <a:lnSpc>
                <a:spcPct val="100000"/>
              </a:lnSpc>
            </a:pPr>
            <a:r>
              <a:rPr b="0" lang="en-US" sz="1600" spc="-1" strike="noStrike">
                <a:solidFill>
                  <a:srgbClr val="000000"/>
                </a:solidFill>
                <a:latin typeface="Calibri"/>
                <a:ea typeface="ヒラギノ角ゴ Pro W3"/>
              </a:rPr>
              <a:t>ARPANET</a:t>
            </a:r>
            <a:endParaRPr b="0" lang="en-US" sz="1600" spc="-1" strike="noStrike">
              <a:latin typeface="Arial"/>
            </a:endParaRPr>
          </a:p>
        </p:txBody>
      </p:sp>
      <p:sp>
        <p:nvSpPr>
          <p:cNvPr id="453" name="CustomShape 17"/>
          <p:cNvSpPr/>
          <p:nvPr/>
        </p:nvSpPr>
        <p:spPr>
          <a:xfrm>
            <a:off x="4419720" y="4800600"/>
            <a:ext cx="1370880" cy="456480"/>
          </a:xfrm>
          <a:prstGeom prst="bracePair">
            <a:avLst>
              <a:gd name="adj" fmla="val 8333"/>
            </a:avLst>
          </a:prstGeom>
          <a:noFill/>
          <a:ln w="9360">
            <a:solidFill>
              <a:schemeClr val="tx1"/>
            </a:solidFill>
            <a:round/>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Calibri"/>
                <a:ea typeface="ヒラギノ角ゴ Pro W3"/>
              </a:rPr>
              <a:t>Dot-Com Bubble</a:t>
            </a:r>
            <a:endParaRPr b="0" lang="en-US" sz="1200" spc="-1" strike="noStrike">
              <a:latin typeface="Arial"/>
            </a:endParaRPr>
          </a:p>
        </p:txBody>
      </p:sp>
      <p:sp>
        <p:nvSpPr>
          <p:cNvPr id="454" name="CustomShape 18"/>
          <p:cNvSpPr/>
          <p:nvPr/>
        </p:nvSpPr>
        <p:spPr>
          <a:xfrm>
            <a:off x="6019920" y="4800600"/>
            <a:ext cx="913680" cy="456480"/>
          </a:xfrm>
          <a:prstGeom prst="bracePair">
            <a:avLst>
              <a:gd name="adj" fmla="val 8333"/>
            </a:avLst>
          </a:prstGeom>
          <a:noFill/>
          <a:ln w="9360">
            <a:solidFill>
              <a:schemeClr val="tx1"/>
            </a:solidFill>
            <a:round/>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Calibri"/>
                <a:ea typeface="ヒラギノ角ゴ Pro W3"/>
              </a:rPr>
              <a:t>Web 2.0</a:t>
            </a:r>
            <a:endParaRPr b="0" lang="en-US" sz="1200" spc="-1" strike="noStrike">
              <a:latin typeface="Arial"/>
            </a:endParaRPr>
          </a:p>
        </p:txBody>
      </p:sp>
      <p:sp>
        <p:nvSpPr>
          <p:cNvPr id="455" name="CustomShape 19"/>
          <p:cNvSpPr/>
          <p:nvPr/>
        </p:nvSpPr>
        <p:spPr>
          <a:xfrm>
            <a:off x="7086600" y="4827600"/>
            <a:ext cx="1142280" cy="455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Calibri"/>
                <a:ea typeface="DejaVu Sans"/>
              </a:rPr>
              <a:t>Web Scale</a:t>
            </a:r>
            <a:endParaRPr b="0" lang="en-US" sz="1200" spc="-1" strike="noStrike">
              <a:latin typeface="Arial"/>
            </a:endParaRPr>
          </a:p>
          <a:p>
            <a:pPr algn="ctr">
              <a:lnSpc>
                <a:spcPct val="100000"/>
              </a:lnSpc>
            </a:pPr>
            <a:r>
              <a:rPr b="0" lang="en-US" sz="1200" spc="-1" strike="noStrike">
                <a:solidFill>
                  <a:srgbClr val="000000"/>
                </a:solidFill>
                <a:latin typeface="Calibri"/>
                <a:ea typeface="DejaVu Sans"/>
              </a:rPr>
              <a:t>Computing</a:t>
            </a:r>
            <a:endParaRPr b="0" lang="en-US" sz="1200" spc="-1" strike="noStrike">
              <a:latin typeface="Arial"/>
            </a:endParaRPr>
          </a:p>
        </p:txBody>
      </p:sp>
      <p:sp>
        <p:nvSpPr>
          <p:cNvPr id="456" name="CustomShape 20"/>
          <p:cNvSpPr/>
          <p:nvPr/>
        </p:nvSpPr>
        <p:spPr>
          <a:xfrm>
            <a:off x="7010280" y="4800600"/>
            <a:ext cx="151560" cy="456480"/>
          </a:xfrm>
          <a:prstGeom prst="leftBrace">
            <a:avLst>
              <a:gd name="adj1" fmla="val 8333"/>
              <a:gd name="adj2" fmla="val 50000"/>
            </a:avLst>
          </a:prstGeom>
          <a:noFill/>
          <a:ln w="9360">
            <a:solidFill>
              <a:schemeClr val="tx1"/>
            </a:solidFill>
            <a:round/>
          </a:ln>
        </p:spPr>
        <p:style>
          <a:lnRef idx="0"/>
          <a:fillRef idx="0"/>
          <a:effectRef idx="0"/>
          <a:fontRef idx="minor"/>
        </p:style>
      </p:sp>
      <p:sp>
        <p:nvSpPr>
          <p:cNvPr id="457" name="CustomShape 21"/>
          <p:cNvSpPr/>
          <p:nvPr/>
        </p:nvSpPr>
        <p:spPr>
          <a:xfrm rot="19107600">
            <a:off x="5382720" y="4507200"/>
            <a:ext cx="608760" cy="303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2001</a:t>
            </a:r>
            <a:endParaRPr b="0" lang="en-US" sz="1400" spc="-1" strike="noStrike">
              <a:latin typeface="Arial"/>
            </a:endParaRPr>
          </a:p>
        </p:txBody>
      </p:sp>
      <p:sp>
        <p:nvSpPr>
          <p:cNvPr id="458" name="CustomShape 22"/>
          <p:cNvSpPr/>
          <p:nvPr/>
        </p:nvSpPr>
        <p:spPr>
          <a:xfrm rot="19107600">
            <a:off x="4087440" y="4507200"/>
            <a:ext cx="608760" cy="303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1997</a:t>
            </a:r>
            <a:endParaRPr b="0" lang="en-US" sz="1400" spc="-1" strike="noStrike">
              <a:latin typeface="Arial"/>
            </a:endParaRPr>
          </a:p>
        </p:txBody>
      </p:sp>
    </p:spTree>
  </p:cSld>
  <p:timing>
    <p:tnLst>
      <p:par>
        <p:cTn id="212" dur="indefinite" restart="never" nodeType="tmRoot">
          <p:childTnLst>
            <p:seq>
              <p:cTn id="213" dur="indefinite" nodeType="mainSeq">
                <p:childTnLst>
                  <p:par>
                    <p:cTn id="214" nodeType="clickEffect" fill="hold">
                      <p:stCondLst>
                        <p:cond delay="0"/>
                      </p:stCondLst>
                      <p:childTnLst>
                        <p:par>
                          <p:cTn id="215" nodeType="withEffect" fill="hold">
                            <p:stCondLst>
                              <p:cond delay="0"/>
                            </p:stCondLst>
                            <p:childTnLst>
                              <p:par>
                                <p:cTn id="216" nodeType="afterEffect" fill="hold" presetClass="entr" presetID="17" presetSubtype="10">
                                  <p:stCondLst>
                                    <p:cond delay="0"/>
                                  </p:stCondLst>
                                  <p:childTnLst>
                                    <p:set>
                                      <p:cBhvr>
                                        <p:cTn id="217" dur="1" fill="hold">
                                          <p:stCondLst>
                                            <p:cond delay="0"/>
                                          </p:stCondLst>
                                        </p:cTn>
                                        <p:tgtEl>
                                          <p:spTgt spid="437"/>
                                        </p:tgtEl>
                                        <p:attrNameLst>
                                          <p:attrName>style.visibility</p:attrName>
                                        </p:attrNameLst>
                                      </p:cBhvr>
                                      <p:to>
                                        <p:strVal val="visible"/>
                                      </p:to>
                                    </p:set>
                                    <p:anim calcmode="lin" valueType="num">
                                      <p:cBhvr additive="repl">
                                        <p:cTn id="218" dur="500" fill="hold"/>
                                        <p:tgtEl>
                                          <p:spTgt spid="437"/>
                                        </p:tgtEl>
                                        <p:attrNameLst>
                                          <p:attrName>ppt_w</p:attrName>
                                        </p:attrNameLst>
                                      </p:cBhvr>
                                      <p:tavLst>
                                        <p:tav tm="0">
                                          <p:val>
                                            <p:fltVal val="0"/>
                                          </p:val>
                                        </p:tav>
                                        <p:tav tm="100000">
                                          <p:val>
                                            <p:strVal val="#ppt_w"/>
                                          </p:val>
                                        </p:tav>
                                      </p:tavLst>
                                    </p:anim>
                                    <p:anim calcmode="lin" valueType="num">
                                      <p:cBhvr additive="repl">
                                        <p:cTn id="219" dur="500" fill="hold"/>
                                        <p:tgtEl>
                                          <p:spTgt spid="437"/>
                                        </p:tgtEl>
                                        <p:attrNameLst>
                                          <p:attrName>ppt_h</p:attrName>
                                        </p:attrNameLst>
                                      </p:cBhvr>
                                      <p:tavLst>
                                        <p:tav tm="0">
                                          <p:val>
                                            <p:strVal val="#ppt_h"/>
                                          </p:val>
                                        </p:tav>
                                        <p:tav tm="100000">
                                          <p:val>
                                            <p:strVal val="#ppt_h"/>
                                          </p:val>
                                        </p:tav>
                                      </p:tavLst>
                                    </p:anim>
                                  </p:childTnLst>
                                </p:cTn>
                              </p:par>
                            </p:childTnLst>
                          </p:cTn>
                        </p:par>
                        <p:par>
                          <p:cTn id="220" nodeType="afterEffect" fill="hold">
                            <p:stCondLst>
                              <p:cond delay="500"/>
                            </p:stCondLst>
                            <p:childTnLst>
                              <p:par>
                                <p:cTn id="221" nodeType="afterEffect" fill="hold" presetClass="entr" presetID="10">
                                  <p:stCondLst>
                                    <p:cond delay="0"/>
                                  </p:stCondLst>
                                  <p:childTnLst>
                                    <p:set>
                                      <p:cBhvr>
                                        <p:cTn id="222" dur="1" fill="hold">
                                          <p:stCondLst>
                                            <p:cond delay="0"/>
                                          </p:stCondLst>
                                        </p:cTn>
                                        <p:tgtEl>
                                          <p:spTgt spid="440"/>
                                        </p:tgtEl>
                                        <p:attrNameLst>
                                          <p:attrName>style.visibility</p:attrName>
                                        </p:attrNameLst>
                                      </p:cBhvr>
                                      <p:to>
                                        <p:strVal val="visible"/>
                                      </p:to>
                                    </p:set>
                                    <p:animEffect filter="fade" transition="in">
                                      <p:cBhvr additive="repl">
                                        <p:cTn id="223" dur="500"/>
                                        <p:tgtEl>
                                          <p:spTgt spid="440"/>
                                        </p:tgtEl>
                                      </p:cBhvr>
                                    </p:animEffect>
                                  </p:childTnLst>
                                </p:cTn>
                              </p:par>
                            </p:childTnLst>
                          </p:cTn>
                        </p:par>
                        <p:par>
                          <p:cTn id="224" nodeType="afterEffect" fill="hold">
                            <p:stCondLst>
                              <p:cond delay="1000"/>
                            </p:stCondLst>
                            <p:childTnLst>
                              <p:par>
                                <p:cTn id="225" nodeType="afterEffect" fill="hold" presetClass="entr" presetID="10">
                                  <p:stCondLst>
                                    <p:cond delay="0"/>
                                  </p:stCondLst>
                                  <p:childTnLst>
                                    <p:set>
                                      <p:cBhvr>
                                        <p:cTn id="226" dur="1" fill="hold">
                                          <p:stCondLst>
                                            <p:cond delay="0"/>
                                          </p:stCondLst>
                                        </p:cTn>
                                        <p:tgtEl>
                                          <p:spTgt spid="441"/>
                                        </p:tgtEl>
                                        <p:attrNameLst>
                                          <p:attrName>style.visibility</p:attrName>
                                        </p:attrNameLst>
                                      </p:cBhvr>
                                      <p:to>
                                        <p:strVal val="visible"/>
                                      </p:to>
                                    </p:set>
                                    <p:animEffect filter="fade" transition="in">
                                      <p:cBhvr additive="repl">
                                        <p:cTn id="227" dur="500"/>
                                        <p:tgtEl>
                                          <p:spTgt spid="441"/>
                                        </p:tgtEl>
                                      </p:cBhvr>
                                    </p:animEffect>
                                  </p:childTnLst>
                                </p:cTn>
                              </p:par>
                              <p:par>
                                <p:cTn id="228" nodeType="withEffect" fill="hold" presetClass="entr" presetID="10">
                                  <p:stCondLst>
                                    <p:cond delay="0"/>
                                  </p:stCondLst>
                                  <p:childTnLst>
                                    <p:set>
                                      <p:cBhvr>
                                        <p:cTn id="229" dur="1" fill="hold">
                                          <p:stCondLst>
                                            <p:cond delay="0"/>
                                          </p:stCondLst>
                                        </p:cTn>
                                        <p:tgtEl>
                                          <p:spTgt spid="442"/>
                                        </p:tgtEl>
                                        <p:attrNameLst>
                                          <p:attrName>style.visibility</p:attrName>
                                        </p:attrNameLst>
                                      </p:cBhvr>
                                      <p:to>
                                        <p:strVal val="visible"/>
                                      </p:to>
                                    </p:set>
                                    <p:animEffect filter="fade" transition="in">
                                      <p:cBhvr additive="repl">
                                        <p:cTn id="230" dur="500"/>
                                        <p:tgtEl>
                                          <p:spTgt spid="442"/>
                                        </p:tgtEl>
                                      </p:cBhvr>
                                    </p:animEffect>
                                  </p:childTnLst>
                                </p:cTn>
                              </p:par>
                              <p:par>
                                <p:cTn id="231" nodeType="withEffect" fill="hold" presetClass="entr" presetID="10">
                                  <p:stCondLst>
                                    <p:cond delay="0"/>
                                  </p:stCondLst>
                                  <p:childTnLst>
                                    <p:set>
                                      <p:cBhvr>
                                        <p:cTn id="232" dur="1" fill="hold">
                                          <p:stCondLst>
                                            <p:cond delay="0"/>
                                          </p:stCondLst>
                                        </p:cTn>
                                        <p:tgtEl>
                                          <p:spTgt spid="443"/>
                                        </p:tgtEl>
                                        <p:attrNameLst>
                                          <p:attrName>style.visibility</p:attrName>
                                        </p:attrNameLst>
                                      </p:cBhvr>
                                      <p:to>
                                        <p:strVal val="visible"/>
                                      </p:to>
                                    </p:set>
                                    <p:animEffect filter="fade" transition="in">
                                      <p:cBhvr additive="repl">
                                        <p:cTn id="233" dur="500"/>
                                        <p:tgtEl>
                                          <p:spTgt spid="443"/>
                                        </p:tgtEl>
                                      </p:cBhvr>
                                    </p:animEffect>
                                  </p:childTnLst>
                                </p:cTn>
                              </p:par>
                              <p:par>
                                <p:cTn id="234" nodeType="withEffect" fill="hold" presetClass="entr" presetID="10">
                                  <p:stCondLst>
                                    <p:cond delay="0"/>
                                  </p:stCondLst>
                                  <p:childTnLst>
                                    <p:set>
                                      <p:cBhvr>
                                        <p:cTn id="235" dur="1" fill="hold">
                                          <p:stCondLst>
                                            <p:cond delay="0"/>
                                          </p:stCondLst>
                                        </p:cTn>
                                        <p:tgtEl>
                                          <p:spTgt spid="458"/>
                                        </p:tgtEl>
                                        <p:attrNameLst>
                                          <p:attrName>style.visibility</p:attrName>
                                        </p:attrNameLst>
                                      </p:cBhvr>
                                      <p:to>
                                        <p:strVal val="visible"/>
                                      </p:to>
                                    </p:set>
                                    <p:animEffect filter="fade" transition="in">
                                      <p:cBhvr additive="repl">
                                        <p:cTn id="236" dur="500"/>
                                        <p:tgtEl>
                                          <p:spTgt spid="458"/>
                                        </p:tgtEl>
                                      </p:cBhvr>
                                    </p:animEffect>
                                  </p:childTnLst>
                                </p:cTn>
                              </p:par>
                              <p:par>
                                <p:cTn id="237" nodeType="withEffect" fill="hold" presetClass="entr" presetID="10">
                                  <p:stCondLst>
                                    <p:cond delay="0"/>
                                  </p:stCondLst>
                                  <p:childTnLst>
                                    <p:set>
                                      <p:cBhvr>
                                        <p:cTn id="238" dur="1" fill="hold">
                                          <p:stCondLst>
                                            <p:cond delay="0"/>
                                          </p:stCondLst>
                                        </p:cTn>
                                        <p:tgtEl>
                                          <p:spTgt spid="457"/>
                                        </p:tgtEl>
                                        <p:attrNameLst>
                                          <p:attrName>style.visibility</p:attrName>
                                        </p:attrNameLst>
                                      </p:cBhvr>
                                      <p:to>
                                        <p:strVal val="visible"/>
                                      </p:to>
                                    </p:set>
                                    <p:animEffect filter="fade" transition="in">
                                      <p:cBhvr additive="repl">
                                        <p:cTn id="239" dur="500"/>
                                        <p:tgtEl>
                                          <p:spTgt spid="457"/>
                                        </p:tgtEl>
                                      </p:cBhvr>
                                    </p:animEffect>
                                  </p:childTnLst>
                                </p:cTn>
                              </p:par>
                              <p:par>
                                <p:cTn id="240" nodeType="withEffect" fill="hold" presetClass="entr" presetID="10">
                                  <p:stCondLst>
                                    <p:cond delay="0"/>
                                  </p:stCondLst>
                                  <p:childTnLst>
                                    <p:set>
                                      <p:cBhvr>
                                        <p:cTn id="241" dur="1" fill="hold">
                                          <p:stCondLst>
                                            <p:cond delay="0"/>
                                          </p:stCondLst>
                                        </p:cTn>
                                        <p:tgtEl>
                                          <p:spTgt spid="445"/>
                                        </p:tgtEl>
                                        <p:attrNameLst>
                                          <p:attrName>style.visibility</p:attrName>
                                        </p:attrNameLst>
                                      </p:cBhvr>
                                      <p:to>
                                        <p:strVal val="visible"/>
                                      </p:to>
                                    </p:set>
                                    <p:animEffect filter="fade" transition="in">
                                      <p:cBhvr additive="repl">
                                        <p:cTn id="242" dur="500"/>
                                        <p:tgtEl>
                                          <p:spTgt spid="445"/>
                                        </p:tgtEl>
                                      </p:cBhvr>
                                    </p:animEffect>
                                  </p:childTnLst>
                                </p:cTn>
                              </p:par>
                              <p:par>
                                <p:cTn id="243" nodeType="withEffect" fill="hold" presetClass="entr" presetID="10">
                                  <p:stCondLst>
                                    <p:cond delay="0"/>
                                  </p:stCondLst>
                                  <p:childTnLst>
                                    <p:set>
                                      <p:cBhvr>
                                        <p:cTn id="244" dur="1" fill="hold">
                                          <p:stCondLst>
                                            <p:cond delay="0"/>
                                          </p:stCondLst>
                                        </p:cTn>
                                        <p:tgtEl>
                                          <p:spTgt spid="446"/>
                                        </p:tgtEl>
                                        <p:attrNameLst>
                                          <p:attrName>style.visibility</p:attrName>
                                        </p:attrNameLst>
                                      </p:cBhvr>
                                      <p:to>
                                        <p:strVal val="visible"/>
                                      </p:to>
                                    </p:set>
                                    <p:animEffect filter="fade" transition="in">
                                      <p:cBhvr additive="repl">
                                        <p:cTn id="245" dur="500"/>
                                        <p:tgtEl>
                                          <p:spTgt spid="446"/>
                                        </p:tgtEl>
                                      </p:cBhvr>
                                    </p:animEffect>
                                  </p:childTnLst>
                                </p:cTn>
                              </p:par>
                            </p:childTnLst>
                          </p:cTn>
                        </p:par>
                      </p:childTnLst>
                    </p:cTn>
                  </p:par>
                  <p:par>
                    <p:cTn id="246" nodeType="clickEffect" fill="hold">
                      <p:stCondLst>
                        <p:cond delay="indefinite"/>
                      </p:stCondLst>
                      <p:childTnLst>
                        <p:par>
                          <p:cTn id="247" nodeType="withEffect" fill="hold">
                            <p:stCondLst>
                              <p:cond delay="0"/>
                            </p:stCondLst>
                            <p:childTnLst>
                              <p:par>
                                <p:cTn id="248" nodeType="clickEffect" fill="hold" presetClass="entr" presetID="10">
                                  <p:stCondLst>
                                    <p:cond delay="0"/>
                                  </p:stCondLst>
                                  <p:childTnLst>
                                    <p:set>
                                      <p:cBhvr>
                                        <p:cTn id="249" dur="1" fill="hold">
                                          <p:stCondLst>
                                            <p:cond delay="0"/>
                                          </p:stCondLst>
                                        </p:cTn>
                                        <p:tgtEl>
                                          <p:spTgt spid="447"/>
                                        </p:tgtEl>
                                        <p:attrNameLst>
                                          <p:attrName>style.visibility</p:attrName>
                                        </p:attrNameLst>
                                      </p:cBhvr>
                                      <p:to>
                                        <p:strVal val="visible"/>
                                      </p:to>
                                    </p:set>
                                    <p:animEffect filter="fade" transition="in">
                                      <p:cBhvr additive="repl">
                                        <p:cTn id="250" dur="500"/>
                                        <p:tgtEl>
                                          <p:spTgt spid="447"/>
                                        </p:tgtEl>
                                      </p:cBhvr>
                                    </p:animEffect>
                                  </p:childTnLst>
                                </p:cTn>
                              </p:par>
                              <p:par>
                                <p:cTn id="251" nodeType="withEffect" fill="hold" presetClass="entr" presetID="10">
                                  <p:stCondLst>
                                    <p:cond delay="0"/>
                                  </p:stCondLst>
                                  <p:childTnLst>
                                    <p:set>
                                      <p:cBhvr>
                                        <p:cTn id="252" dur="1" fill="hold">
                                          <p:stCondLst>
                                            <p:cond delay="0"/>
                                          </p:stCondLst>
                                        </p:cTn>
                                        <p:tgtEl>
                                          <p:spTgt spid="439"/>
                                        </p:tgtEl>
                                        <p:attrNameLst>
                                          <p:attrName>style.visibility</p:attrName>
                                        </p:attrNameLst>
                                      </p:cBhvr>
                                      <p:to>
                                        <p:strVal val="visible"/>
                                      </p:to>
                                    </p:set>
                                    <p:animEffect filter="fade" transition="in">
                                      <p:cBhvr additive="repl">
                                        <p:cTn id="253" dur="500"/>
                                        <p:tgtEl>
                                          <p:spTgt spid="439"/>
                                        </p:tgtEl>
                                      </p:cBhvr>
                                    </p:animEffect>
                                  </p:childTnLst>
                                </p:cTn>
                              </p:par>
                            </p:childTnLst>
                          </p:cTn>
                        </p:par>
                      </p:childTnLst>
                    </p:cTn>
                  </p:par>
                  <p:par>
                    <p:cTn id="254" nodeType="clickEffect" fill="hold">
                      <p:stCondLst>
                        <p:cond delay="indefinite"/>
                      </p:stCondLst>
                      <p:childTnLst>
                        <p:par>
                          <p:cTn id="255" nodeType="withEffect" fill="hold">
                            <p:stCondLst>
                              <p:cond delay="0"/>
                            </p:stCondLst>
                            <p:childTnLst>
                              <p:par>
                                <p:cTn id="256" nodeType="clickEffect" fill="hold" presetClass="entr" presetID="10">
                                  <p:stCondLst>
                                    <p:cond delay="0"/>
                                  </p:stCondLst>
                                  <p:childTnLst>
                                    <p:set>
                                      <p:cBhvr>
                                        <p:cTn id="257" dur="1" fill="hold">
                                          <p:stCondLst>
                                            <p:cond delay="0"/>
                                          </p:stCondLst>
                                        </p:cTn>
                                        <p:tgtEl>
                                          <p:spTgt spid="450"/>
                                        </p:tgtEl>
                                        <p:attrNameLst>
                                          <p:attrName>style.visibility</p:attrName>
                                        </p:attrNameLst>
                                      </p:cBhvr>
                                      <p:to>
                                        <p:strVal val="visible"/>
                                      </p:to>
                                    </p:set>
                                    <p:animEffect filter="fade" transition="in">
                                      <p:cBhvr additive="repl">
                                        <p:cTn id="258" dur="500"/>
                                        <p:tgtEl>
                                          <p:spTgt spid="450"/>
                                        </p:tgtEl>
                                      </p:cBhvr>
                                    </p:animEffect>
                                  </p:childTnLst>
                                </p:cTn>
                              </p:par>
                              <p:par>
                                <p:cTn id="259" nodeType="withEffect" fill="hold" presetClass="entr" presetID="10">
                                  <p:stCondLst>
                                    <p:cond delay="0"/>
                                  </p:stCondLst>
                                  <p:childTnLst>
                                    <p:set>
                                      <p:cBhvr>
                                        <p:cTn id="260" dur="1" fill="hold">
                                          <p:stCondLst>
                                            <p:cond delay="0"/>
                                          </p:stCondLst>
                                        </p:cTn>
                                        <p:tgtEl>
                                          <p:spTgt spid="452"/>
                                        </p:tgtEl>
                                        <p:attrNameLst>
                                          <p:attrName>style.visibility</p:attrName>
                                        </p:attrNameLst>
                                      </p:cBhvr>
                                      <p:to>
                                        <p:strVal val="visible"/>
                                      </p:to>
                                    </p:set>
                                    <p:animEffect filter="fade" transition="in">
                                      <p:cBhvr additive="repl">
                                        <p:cTn id="261" dur="500"/>
                                        <p:tgtEl>
                                          <p:spTgt spid="452"/>
                                        </p:tgtEl>
                                      </p:cBhvr>
                                    </p:animEffect>
                                  </p:childTnLst>
                                </p:cTn>
                              </p:par>
                            </p:childTnLst>
                          </p:cTn>
                        </p:par>
                        <p:par>
                          <p:cTn id="262" nodeType="afterEffect" fill="hold">
                            <p:stCondLst>
                              <p:cond delay="500"/>
                            </p:stCondLst>
                            <p:childTnLst>
                              <p:par>
                                <p:cTn id="263" nodeType="afterEffect" fill="hold" presetClass="entr" presetID="22" presetSubtype="8">
                                  <p:stCondLst>
                                    <p:cond delay="0"/>
                                  </p:stCondLst>
                                  <p:childTnLst>
                                    <p:set>
                                      <p:cBhvr>
                                        <p:cTn id="264" dur="1" fill="hold">
                                          <p:stCondLst>
                                            <p:cond delay="0"/>
                                          </p:stCondLst>
                                        </p:cTn>
                                        <p:tgtEl>
                                          <p:spTgt spid="451"/>
                                        </p:tgtEl>
                                        <p:attrNameLst>
                                          <p:attrName>style.visibility</p:attrName>
                                        </p:attrNameLst>
                                      </p:cBhvr>
                                      <p:to>
                                        <p:strVal val="visible"/>
                                      </p:to>
                                    </p:set>
                                    <p:animEffect filter="wipe(left)" transition="in">
                                      <p:cBhvr additive="repl">
                                        <p:cTn id="265" dur="500"/>
                                        <p:tgtEl>
                                          <p:spTgt spid="451"/>
                                        </p:tgtEl>
                                      </p:cBhvr>
                                    </p:animEffect>
                                  </p:childTnLst>
                                </p:cTn>
                              </p:par>
                            </p:childTnLst>
                          </p:cTn>
                        </p:par>
                      </p:childTnLst>
                    </p:cTn>
                  </p:par>
                  <p:par>
                    <p:cTn id="266" nodeType="clickEffect" fill="hold">
                      <p:stCondLst>
                        <p:cond delay="indefinite"/>
                      </p:stCondLst>
                      <p:childTnLst>
                        <p:par>
                          <p:cTn id="267" nodeType="withEffect" fill="hold">
                            <p:stCondLst>
                              <p:cond delay="0"/>
                            </p:stCondLst>
                            <p:childTnLst>
                              <p:par>
                                <p:cTn id="268" nodeType="clickEffect" fill="hold" presetClass="entr" presetID="10">
                                  <p:stCondLst>
                                    <p:cond delay="0"/>
                                  </p:stCondLst>
                                  <p:childTnLst>
                                    <p:set>
                                      <p:cBhvr>
                                        <p:cTn id="269" dur="1" fill="hold">
                                          <p:stCondLst>
                                            <p:cond delay="0"/>
                                          </p:stCondLst>
                                        </p:cTn>
                                        <p:tgtEl>
                                          <p:spTgt spid="453"/>
                                        </p:tgtEl>
                                        <p:attrNameLst>
                                          <p:attrName>style.visibility</p:attrName>
                                        </p:attrNameLst>
                                      </p:cBhvr>
                                      <p:to>
                                        <p:strVal val="visible"/>
                                      </p:to>
                                    </p:set>
                                    <p:animEffect filter="fade" transition="in">
                                      <p:cBhvr additive="repl">
                                        <p:cTn id="270" dur="500"/>
                                        <p:tgtEl>
                                          <p:spTgt spid="453"/>
                                        </p:tgtEl>
                                      </p:cBhvr>
                                    </p:animEffect>
                                  </p:childTnLst>
                                </p:cTn>
                              </p:par>
                            </p:childTnLst>
                          </p:cTn>
                        </p:par>
                        <p:par>
                          <p:cTn id="271" nodeType="afterEffect" fill="hold">
                            <p:stCondLst>
                              <p:cond delay="500"/>
                            </p:stCondLst>
                            <p:childTnLst>
                              <p:par>
                                <p:cTn id="272" nodeType="afterEffect" fill="hold" presetClass="entr" presetID="10">
                                  <p:stCondLst>
                                    <p:cond delay="0"/>
                                  </p:stCondLst>
                                  <p:childTnLst>
                                    <p:set>
                                      <p:cBhvr>
                                        <p:cTn id="273" dur="1" fill="hold">
                                          <p:stCondLst>
                                            <p:cond delay="0"/>
                                          </p:stCondLst>
                                        </p:cTn>
                                        <p:tgtEl>
                                          <p:spTgt spid="448"/>
                                        </p:tgtEl>
                                        <p:attrNameLst>
                                          <p:attrName>style.visibility</p:attrName>
                                        </p:attrNameLst>
                                      </p:cBhvr>
                                      <p:to>
                                        <p:strVal val="visible"/>
                                      </p:to>
                                    </p:set>
                                    <p:animEffect filter="fade" transition="in">
                                      <p:cBhvr additive="repl">
                                        <p:cTn id="274" dur="500"/>
                                        <p:tgtEl>
                                          <p:spTgt spid="448"/>
                                        </p:tgtEl>
                                      </p:cBhvr>
                                    </p:animEffect>
                                  </p:childTnLst>
                                </p:cTn>
                              </p:par>
                            </p:childTnLst>
                          </p:cTn>
                        </p:par>
                        <p:par>
                          <p:cTn id="275" nodeType="afterEffect" fill="hold">
                            <p:stCondLst>
                              <p:cond delay="1000"/>
                            </p:stCondLst>
                            <p:childTnLst>
                              <p:par>
                                <p:cTn id="276" nodeType="afterEffect" fill="hold" presetClass="entr" presetID="10">
                                  <p:stCondLst>
                                    <p:cond delay="0"/>
                                  </p:stCondLst>
                                  <p:childTnLst>
                                    <p:set>
                                      <p:cBhvr>
                                        <p:cTn id="277" dur="1" fill="hold">
                                          <p:stCondLst>
                                            <p:cond delay="0"/>
                                          </p:stCondLst>
                                        </p:cTn>
                                        <p:tgtEl>
                                          <p:spTgt spid="444"/>
                                        </p:tgtEl>
                                        <p:attrNameLst>
                                          <p:attrName>style.visibility</p:attrName>
                                        </p:attrNameLst>
                                      </p:cBhvr>
                                      <p:to>
                                        <p:strVal val="visible"/>
                                      </p:to>
                                    </p:set>
                                    <p:animEffect filter="fade" transition="in">
                                      <p:cBhvr additive="repl">
                                        <p:cTn id="278" dur="500"/>
                                        <p:tgtEl>
                                          <p:spTgt spid="444"/>
                                        </p:tgtEl>
                                      </p:cBhvr>
                                    </p:animEffect>
                                  </p:childTnLst>
                                </p:cTn>
                              </p:par>
                            </p:childTnLst>
                          </p:cTn>
                        </p:par>
                        <p:par>
                          <p:cTn id="279" nodeType="afterEffect" fill="hold">
                            <p:stCondLst>
                              <p:cond delay="1500"/>
                            </p:stCondLst>
                            <p:childTnLst>
                              <p:par>
                                <p:cTn id="280" nodeType="afterEffect" fill="hold" presetClass="entr" presetID="10">
                                  <p:stCondLst>
                                    <p:cond delay="0"/>
                                  </p:stCondLst>
                                  <p:childTnLst>
                                    <p:set>
                                      <p:cBhvr>
                                        <p:cTn id="281" dur="1" fill="hold">
                                          <p:stCondLst>
                                            <p:cond delay="0"/>
                                          </p:stCondLst>
                                        </p:cTn>
                                        <p:tgtEl>
                                          <p:spTgt spid="448"/>
                                        </p:tgtEl>
                                        <p:attrNameLst>
                                          <p:attrName>style.visibility</p:attrName>
                                        </p:attrNameLst>
                                      </p:cBhvr>
                                      <p:to>
                                        <p:strVal val="visible"/>
                                      </p:to>
                                    </p:set>
                                    <p:animEffect filter="fade" transition="in">
                                      <p:cBhvr additive="repl">
                                        <p:cTn id="282" dur="500"/>
                                        <p:tgtEl>
                                          <p:spTgt spid="448"/>
                                        </p:tgtEl>
                                      </p:cBhvr>
                                    </p:animEffect>
                                  </p:childTnLst>
                                </p:cTn>
                              </p:par>
                            </p:childTnLst>
                          </p:cTn>
                        </p:par>
                        <p:par>
                          <p:cTn id="283" nodeType="afterEffect" fill="hold">
                            <p:stCondLst>
                              <p:cond delay="2000"/>
                            </p:stCondLst>
                            <p:childTnLst>
                              <p:par>
                                <p:cTn id="284" nodeType="afterEffect" fill="hold" presetClass="entr" presetID="10">
                                  <p:stCondLst>
                                    <p:cond delay="0"/>
                                  </p:stCondLst>
                                  <p:childTnLst>
                                    <p:set>
                                      <p:cBhvr>
                                        <p:cTn id="285" dur="1" fill="hold">
                                          <p:stCondLst>
                                            <p:cond delay="0"/>
                                          </p:stCondLst>
                                        </p:cTn>
                                        <p:tgtEl>
                                          <p:spTgt spid="454"/>
                                        </p:tgtEl>
                                        <p:attrNameLst>
                                          <p:attrName>style.visibility</p:attrName>
                                        </p:attrNameLst>
                                      </p:cBhvr>
                                      <p:to>
                                        <p:strVal val="visible"/>
                                      </p:to>
                                    </p:set>
                                    <p:animEffect filter="fade" transition="in">
                                      <p:cBhvr additive="repl">
                                        <p:cTn id="286" dur="500"/>
                                        <p:tgtEl>
                                          <p:spTgt spid="454"/>
                                        </p:tgtEl>
                                      </p:cBhvr>
                                    </p:animEffect>
                                  </p:childTnLst>
                                </p:cTn>
                              </p:par>
                            </p:childTnLst>
                          </p:cTn>
                        </p:par>
                      </p:childTnLst>
                    </p:cTn>
                  </p:par>
                  <p:par>
                    <p:cTn id="287" nodeType="clickEffect" fill="hold">
                      <p:stCondLst>
                        <p:cond delay="indefinite"/>
                      </p:stCondLst>
                      <p:childTnLst>
                        <p:par>
                          <p:cTn id="288" nodeType="withEffect" fill="hold">
                            <p:stCondLst>
                              <p:cond delay="0"/>
                            </p:stCondLst>
                            <p:childTnLst>
                              <p:par>
                                <p:cTn id="289" nodeType="clickEffect" fill="hold" presetClass="entr" presetID="10">
                                  <p:stCondLst>
                                    <p:cond delay="0"/>
                                  </p:stCondLst>
                                  <p:childTnLst>
                                    <p:set>
                                      <p:cBhvr>
                                        <p:cTn id="290" dur="1" fill="hold">
                                          <p:stCondLst>
                                            <p:cond delay="0"/>
                                          </p:stCondLst>
                                        </p:cTn>
                                        <p:tgtEl>
                                          <p:spTgt spid="449"/>
                                        </p:tgtEl>
                                        <p:attrNameLst>
                                          <p:attrName>style.visibility</p:attrName>
                                        </p:attrNameLst>
                                      </p:cBhvr>
                                      <p:to>
                                        <p:strVal val="visible"/>
                                      </p:to>
                                    </p:set>
                                    <p:animEffect filter="fade" transition="in">
                                      <p:cBhvr additive="repl">
                                        <p:cTn id="291" dur="2000"/>
                                        <p:tgtEl>
                                          <p:spTgt spid="449"/>
                                        </p:tgtEl>
                                      </p:cBhvr>
                                    </p:animEffect>
                                  </p:childTnLst>
                                </p:cTn>
                              </p:par>
                            </p:childTnLst>
                          </p:cTn>
                        </p:par>
                        <p:par>
                          <p:cTn id="292" nodeType="afterEffect" fill="hold">
                            <p:stCondLst>
                              <p:cond delay="2000"/>
                            </p:stCondLst>
                            <p:childTnLst>
                              <p:par>
                                <p:cTn id="293" nodeType="afterEffect" fill="hold" presetClass="entr" presetID="10">
                                  <p:stCondLst>
                                    <p:cond delay="0"/>
                                  </p:stCondLst>
                                  <p:childTnLst>
                                    <p:set>
                                      <p:cBhvr>
                                        <p:cTn id="294" dur="1" fill="hold">
                                          <p:stCondLst>
                                            <p:cond delay="0"/>
                                          </p:stCondLst>
                                        </p:cTn>
                                        <p:tgtEl>
                                          <p:spTgt spid="455"/>
                                        </p:tgtEl>
                                        <p:attrNameLst>
                                          <p:attrName>style.visibility</p:attrName>
                                        </p:attrNameLst>
                                      </p:cBhvr>
                                      <p:to>
                                        <p:strVal val="visible"/>
                                      </p:to>
                                    </p:set>
                                    <p:animEffect filter="fade" transition="in">
                                      <p:cBhvr additive="repl">
                                        <p:cTn id="295" dur="500"/>
                                        <p:tgtEl>
                                          <p:spTgt spid="455"/>
                                        </p:tgtEl>
                                      </p:cBhvr>
                                    </p:animEffect>
                                  </p:childTnLst>
                                </p:cTn>
                              </p:par>
                              <p:par>
                                <p:cTn id="296" nodeType="withEffect" fill="hold" presetClass="entr" presetID="10">
                                  <p:stCondLst>
                                    <p:cond delay="0"/>
                                  </p:stCondLst>
                                  <p:childTnLst>
                                    <p:set>
                                      <p:cBhvr>
                                        <p:cTn id="297" dur="1" fill="hold">
                                          <p:stCondLst>
                                            <p:cond delay="0"/>
                                          </p:stCondLst>
                                        </p:cTn>
                                        <p:tgtEl>
                                          <p:spTgt spid="456"/>
                                        </p:tgtEl>
                                        <p:attrNameLst>
                                          <p:attrName>style.visibility</p:attrName>
                                        </p:attrNameLst>
                                      </p:cBhvr>
                                      <p:to>
                                        <p:strVal val="visible"/>
                                      </p:to>
                                    </p:set>
                                    <p:animEffect filter="fade" transition="in">
                                      <p:cBhvr additive="repl">
                                        <p:cTn id="298" dur="500"/>
                                        <p:tgtEl>
                                          <p:spTgt spid="4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AWS</a:t>
            </a:r>
            <a:endParaRPr b="0" lang="en-US" sz="4400" spc="-1" strike="noStrike">
              <a:latin typeface="Arial"/>
            </a:endParaRPr>
          </a:p>
        </p:txBody>
      </p:sp>
      <p:sp>
        <p:nvSpPr>
          <p:cNvPr id="460"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Elastic Compute Cloud – EC2 (IaaS)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Simple Storage Service – S3 (IaaS)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 </a:t>
            </a:r>
            <a:r>
              <a:rPr b="0" lang="en-US" sz="3200" spc="-1" strike="noStrike">
                <a:solidFill>
                  <a:srgbClr val="000000"/>
                </a:solidFill>
                <a:latin typeface="Calibri"/>
              </a:rPr>
              <a:t>Elastic Block Storage – EBS (IaaS)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 </a:t>
            </a:r>
            <a:r>
              <a:rPr b="0" lang="en-US" sz="3200" spc="-1" strike="noStrike">
                <a:solidFill>
                  <a:srgbClr val="000000"/>
                </a:solidFill>
                <a:latin typeface="Calibri"/>
              </a:rPr>
              <a:t>SimpleDB (SDB) (PaaS)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 </a:t>
            </a:r>
            <a:r>
              <a:rPr b="0" lang="en-US" sz="3200" spc="-1" strike="noStrike">
                <a:solidFill>
                  <a:srgbClr val="000000"/>
                </a:solidFill>
                <a:latin typeface="Calibri"/>
              </a:rPr>
              <a:t>Simple Queue Service – SQS (PaaS)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CloudFront (S3 based Content Delivery Network – PaaS)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 </a:t>
            </a:r>
            <a:r>
              <a:rPr b="0" lang="en-US" sz="3200" spc="-1" strike="noStrike">
                <a:solidFill>
                  <a:srgbClr val="000000"/>
                </a:solidFill>
                <a:latin typeface="Calibri"/>
              </a:rPr>
              <a:t>Consistent AWS Web Services API</a:t>
            </a:r>
            <a:endParaRPr b="0" lang="en-US" sz="3200" spc="-1" strike="noStrike">
              <a:latin typeface="Arial"/>
            </a:endParaRPr>
          </a:p>
        </p:txBody>
      </p:sp>
    </p:spTree>
  </p:cSld>
  <p:timing>
    <p:tnLst>
      <p:par>
        <p:cTn id="299" dur="indefinite" restart="never" nodeType="tmRoot">
          <p:childTnLst>
            <p:seq>
              <p:cTn id="300"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152280" y="2493000"/>
            <a:ext cx="8838360" cy="3504600"/>
          </a:xfrm>
          <a:prstGeom prst="roundRect">
            <a:avLst>
              <a:gd name="adj" fmla="val 4279"/>
            </a:avLst>
          </a:prstGeom>
          <a:solidFill>
            <a:schemeClr val="accent1">
              <a:lumMod val="75000"/>
            </a:schemeClr>
          </a:solidFill>
          <a:ln w="28440">
            <a:solidFill>
              <a:schemeClr val="tx2"/>
            </a:solidFill>
            <a:round/>
          </a:ln>
          <a:effectLst>
            <a:outerShdw blurRad="40000" dir="5400000" dist="23000" rotWithShape="0">
              <a:srgbClr val="000000">
                <a:alpha val="35000"/>
              </a:srgbClr>
            </a:outerShdw>
          </a:effectLst>
        </p:spPr>
        <p:style>
          <a:lnRef idx="0">
            <a:schemeClr val="accent4"/>
          </a:lnRef>
          <a:fillRef idx="3">
            <a:schemeClr val="accent4"/>
          </a:fillRef>
          <a:effectRef idx="3">
            <a:schemeClr val="accent4"/>
          </a:effectRef>
          <a:fontRef idx="minor"/>
        </p:style>
      </p:sp>
      <p:sp>
        <p:nvSpPr>
          <p:cNvPr id="462" name="CustomShape 2"/>
          <p:cNvSpPr/>
          <p:nvPr/>
        </p:nvSpPr>
        <p:spPr>
          <a:xfrm>
            <a:off x="152280" y="152280"/>
            <a:ext cx="8228880" cy="11422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4400" spc="-1" strike="noStrike">
                <a:solidFill>
                  <a:srgbClr val="000000"/>
                </a:solidFill>
                <a:latin typeface="Calibri"/>
              </a:rPr>
              <a:t>What does Azure platform offer to developers?</a:t>
            </a:r>
            <a:endParaRPr b="0" lang="en-US" sz="4400" spc="-1" strike="noStrike">
              <a:latin typeface="Arial"/>
            </a:endParaRPr>
          </a:p>
        </p:txBody>
      </p:sp>
      <p:sp>
        <p:nvSpPr>
          <p:cNvPr id="463" name="CustomShape 3"/>
          <p:cNvSpPr/>
          <p:nvPr/>
        </p:nvSpPr>
        <p:spPr>
          <a:xfrm>
            <a:off x="2943000" y="2598120"/>
            <a:ext cx="2513880" cy="2272320"/>
          </a:xfrm>
          <a:prstGeom prst="roundRect">
            <a:avLst>
              <a:gd name="adj" fmla="val 6977"/>
            </a:avLst>
          </a:prstGeom>
          <a:solidFill>
            <a:schemeClr val="bg2"/>
          </a:solidFill>
          <a:ln w="25560">
            <a:solidFill>
              <a:schemeClr val="accent1"/>
            </a:solidFill>
            <a:round/>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sp>
      <p:sp>
        <p:nvSpPr>
          <p:cNvPr id="464" name="CustomShape 4"/>
          <p:cNvSpPr/>
          <p:nvPr/>
        </p:nvSpPr>
        <p:spPr>
          <a:xfrm>
            <a:off x="276120" y="2598120"/>
            <a:ext cx="2513880" cy="2272320"/>
          </a:xfrm>
          <a:prstGeom prst="roundRect">
            <a:avLst>
              <a:gd name="adj" fmla="val 7293"/>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sp>
      <p:sp>
        <p:nvSpPr>
          <p:cNvPr id="465" name="CustomShape 5"/>
          <p:cNvSpPr/>
          <p:nvPr/>
        </p:nvSpPr>
        <p:spPr>
          <a:xfrm>
            <a:off x="276120" y="5036760"/>
            <a:ext cx="8609760" cy="830160"/>
          </a:xfrm>
          <a:prstGeom prst="roundRect">
            <a:avLst>
              <a:gd name="adj" fmla="val 16667"/>
            </a:avLst>
          </a:prstGeom>
          <a:solidFill>
            <a:schemeClr val="bg2"/>
          </a:solidFill>
          <a:ln w="25560">
            <a:solidFill>
              <a:schemeClr val="accent1"/>
            </a:solidFill>
            <a:round/>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sp>
      <p:sp>
        <p:nvSpPr>
          <p:cNvPr id="466" name="CustomShape 6"/>
          <p:cNvSpPr/>
          <p:nvPr/>
        </p:nvSpPr>
        <p:spPr>
          <a:xfrm>
            <a:off x="428400" y="3436560"/>
            <a:ext cx="105840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Service</a:t>
            </a:r>
            <a:br/>
            <a:r>
              <a:rPr b="0" lang="en-US" sz="1800" spc="-94" strike="noStrike">
                <a:solidFill>
                  <a:srgbClr val="000000"/>
                </a:solidFill>
                <a:latin typeface="Segoe UI"/>
                <a:ea typeface="DejaVu Sans"/>
              </a:rPr>
              <a:t>Bus</a:t>
            </a:r>
            <a:endParaRPr b="0" lang="en-US" sz="1800" spc="-1" strike="noStrike">
              <a:latin typeface="Arial"/>
            </a:endParaRPr>
          </a:p>
        </p:txBody>
      </p:sp>
      <p:sp>
        <p:nvSpPr>
          <p:cNvPr id="467" name="CustomShape 7"/>
          <p:cNvSpPr/>
          <p:nvPr/>
        </p:nvSpPr>
        <p:spPr>
          <a:xfrm>
            <a:off x="428400" y="4122360"/>
            <a:ext cx="105840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Access</a:t>
            </a:r>
            <a:br/>
            <a:r>
              <a:rPr b="0" lang="en-US" sz="1800" spc="-94" strike="noStrike">
                <a:solidFill>
                  <a:srgbClr val="000000"/>
                </a:solidFill>
                <a:latin typeface="Segoe UI"/>
                <a:ea typeface="DejaVu Sans"/>
              </a:rPr>
              <a:t>Control</a:t>
            </a:r>
            <a:endParaRPr b="0" lang="en-US" sz="1800" spc="-1" strike="noStrike">
              <a:latin typeface="Arial"/>
            </a:endParaRPr>
          </a:p>
        </p:txBody>
      </p:sp>
      <p:sp>
        <p:nvSpPr>
          <p:cNvPr id="468" name="CustomShape 8"/>
          <p:cNvSpPr/>
          <p:nvPr/>
        </p:nvSpPr>
        <p:spPr>
          <a:xfrm>
            <a:off x="1571400" y="3436560"/>
            <a:ext cx="106596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Workflow</a:t>
            </a:r>
            <a:endParaRPr b="0" lang="en-US" sz="1800" spc="-1" strike="noStrike">
              <a:latin typeface="Arial"/>
            </a:endParaRPr>
          </a:p>
        </p:txBody>
      </p:sp>
      <p:sp>
        <p:nvSpPr>
          <p:cNvPr id="469" name="CustomShape 9"/>
          <p:cNvSpPr/>
          <p:nvPr/>
        </p:nvSpPr>
        <p:spPr>
          <a:xfrm>
            <a:off x="1571400" y="4122360"/>
            <a:ext cx="105840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a:t>
            </a:r>
            <a:endParaRPr b="0" lang="en-US" sz="1800" spc="-1" strike="noStrike">
              <a:latin typeface="Arial"/>
            </a:endParaRPr>
          </a:p>
        </p:txBody>
      </p:sp>
      <p:sp>
        <p:nvSpPr>
          <p:cNvPr id="470" name="CustomShape 10"/>
          <p:cNvSpPr/>
          <p:nvPr/>
        </p:nvSpPr>
        <p:spPr>
          <a:xfrm>
            <a:off x="3095280" y="3436560"/>
            <a:ext cx="105840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Database</a:t>
            </a:r>
            <a:endParaRPr b="0" lang="en-US" sz="1800" spc="-1" strike="noStrike">
              <a:latin typeface="Arial"/>
            </a:endParaRPr>
          </a:p>
        </p:txBody>
      </p:sp>
      <p:sp>
        <p:nvSpPr>
          <p:cNvPr id="471" name="CustomShape 11"/>
          <p:cNvSpPr/>
          <p:nvPr/>
        </p:nvSpPr>
        <p:spPr>
          <a:xfrm>
            <a:off x="3095280" y="4122360"/>
            <a:ext cx="105840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Reporting</a:t>
            </a:r>
            <a:endParaRPr b="0" lang="en-US" sz="1800" spc="-1" strike="noStrike">
              <a:latin typeface="Arial"/>
            </a:endParaRPr>
          </a:p>
        </p:txBody>
      </p:sp>
      <p:sp>
        <p:nvSpPr>
          <p:cNvPr id="472" name="CustomShape 12"/>
          <p:cNvSpPr/>
          <p:nvPr/>
        </p:nvSpPr>
        <p:spPr>
          <a:xfrm>
            <a:off x="4238280" y="3436560"/>
            <a:ext cx="106596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Analytics</a:t>
            </a:r>
            <a:endParaRPr b="0" lang="en-US" sz="1800" spc="-1" strike="noStrike">
              <a:latin typeface="Arial"/>
            </a:endParaRPr>
          </a:p>
        </p:txBody>
      </p:sp>
      <p:sp>
        <p:nvSpPr>
          <p:cNvPr id="473" name="CustomShape 13"/>
          <p:cNvSpPr/>
          <p:nvPr/>
        </p:nvSpPr>
        <p:spPr>
          <a:xfrm>
            <a:off x="4238280" y="4122360"/>
            <a:ext cx="105840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a:t>
            </a:r>
            <a:endParaRPr b="0" lang="en-US" sz="1800" spc="-1" strike="noStrike">
              <a:latin typeface="Arial"/>
            </a:endParaRPr>
          </a:p>
        </p:txBody>
      </p:sp>
      <p:sp>
        <p:nvSpPr>
          <p:cNvPr id="474" name="CustomShape 14"/>
          <p:cNvSpPr/>
          <p:nvPr/>
        </p:nvSpPr>
        <p:spPr>
          <a:xfrm>
            <a:off x="428400" y="5127120"/>
            <a:ext cx="105840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Compute</a:t>
            </a:r>
            <a:endParaRPr b="0" lang="en-US" sz="1800" spc="-1" strike="noStrike">
              <a:latin typeface="Arial"/>
            </a:endParaRPr>
          </a:p>
        </p:txBody>
      </p:sp>
      <p:sp>
        <p:nvSpPr>
          <p:cNvPr id="475" name="CustomShape 15"/>
          <p:cNvSpPr/>
          <p:nvPr/>
        </p:nvSpPr>
        <p:spPr>
          <a:xfrm>
            <a:off x="1566360" y="5127120"/>
            <a:ext cx="106596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Storage</a:t>
            </a:r>
            <a:endParaRPr b="0" lang="en-US" sz="1800" spc="-1" strike="noStrike">
              <a:latin typeface="Arial"/>
            </a:endParaRPr>
          </a:p>
        </p:txBody>
      </p:sp>
      <p:sp>
        <p:nvSpPr>
          <p:cNvPr id="476" name="CustomShape 16"/>
          <p:cNvSpPr/>
          <p:nvPr/>
        </p:nvSpPr>
        <p:spPr>
          <a:xfrm>
            <a:off x="2711880" y="5127120"/>
            <a:ext cx="106596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Manage</a:t>
            </a:r>
            <a:endParaRPr b="0" lang="en-US" sz="1800" spc="-1" strike="noStrike">
              <a:latin typeface="Arial"/>
            </a:endParaRPr>
          </a:p>
        </p:txBody>
      </p:sp>
      <p:sp>
        <p:nvSpPr>
          <p:cNvPr id="477" name="CustomShape 17"/>
          <p:cNvSpPr/>
          <p:nvPr/>
        </p:nvSpPr>
        <p:spPr>
          <a:xfrm>
            <a:off x="5609880" y="2598120"/>
            <a:ext cx="2513880" cy="2272320"/>
          </a:xfrm>
          <a:prstGeom prst="roundRect">
            <a:avLst>
              <a:gd name="adj" fmla="val 6977"/>
            </a:avLst>
          </a:prstGeom>
          <a:solidFill>
            <a:schemeClr val="bg2"/>
          </a:solidFill>
          <a:ln w="25560">
            <a:solidFill>
              <a:schemeClr val="accent1"/>
            </a:solidFill>
            <a:round/>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sp>
      <p:sp>
        <p:nvSpPr>
          <p:cNvPr id="478" name="CustomShape 18"/>
          <p:cNvSpPr/>
          <p:nvPr/>
        </p:nvSpPr>
        <p:spPr>
          <a:xfrm>
            <a:off x="5762520" y="3436560"/>
            <a:ext cx="105840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Identity</a:t>
            </a:r>
            <a:endParaRPr b="0" lang="en-US" sz="1800" spc="-1" strike="noStrike">
              <a:latin typeface="Arial"/>
            </a:endParaRPr>
          </a:p>
        </p:txBody>
      </p:sp>
      <p:sp>
        <p:nvSpPr>
          <p:cNvPr id="479" name="CustomShape 19"/>
          <p:cNvSpPr/>
          <p:nvPr/>
        </p:nvSpPr>
        <p:spPr>
          <a:xfrm>
            <a:off x="5762520" y="4122360"/>
            <a:ext cx="105840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Devices</a:t>
            </a:r>
            <a:endParaRPr b="0" lang="en-US" sz="1800" spc="-1" strike="noStrike">
              <a:latin typeface="Arial"/>
            </a:endParaRPr>
          </a:p>
        </p:txBody>
      </p:sp>
      <p:sp>
        <p:nvSpPr>
          <p:cNvPr id="480" name="CustomShape 20"/>
          <p:cNvSpPr/>
          <p:nvPr/>
        </p:nvSpPr>
        <p:spPr>
          <a:xfrm>
            <a:off x="6905520" y="3436560"/>
            <a:ext cx="106596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Contacts</a:t>
            </a:r>
            <a:endParaRPr b="0" lang="en-US" sz="1800" spc="-1" strike="noStrike">
              <a:latin typeface="Arial"/>
            </a:endParaRPr>
          </a:p>
        </p:txBody>
      </p:sp>
      <p:sp>
        <p:nvSpPr>
          <p:cNvPr id="481" name="CustomShape 21"/>
          <p:cNvSpPr/>
          <p:nvPr/>
        </p:nvSpPr>
        <p:spPr>
          <a:xfrm>
            <a:off x="6905520" y="4122360"/>
            <a:ext cx="105840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a:t>
            </a:r>
            <a:endParaRPr b="0" lang="en-US" sz="1800" spc="-1" strike="noStrike">
              <a:latin typeface="Arial"/>
            </a:endParaRPr>
          </a:p>
        </p:txBody>
      </p:sp>
      <p:sp>
        <p:nvSpPr>
          <p:cNvPr id="482" name="CustomShape 22"/>
          <p:cNvSpPr/>
          <p:nvPr/>
        </p:nvSpPr>
        <p:spPr>
          <a:xfrm>
            <a:off x="8277120" y="2598120"/>
            <a:ext cx="608760" cy="2272320"/>
          </a:xfrm>
          <a:prstGeom prst="roundRect">
            <a:avLst>
              <a:gd name="adj" fmla="val 27861"/>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90000" rIns="90000" tIns="45000" bIns="45000" anchor="ctr"/>
          <a:p>
            <a:pPr algn="ctr">
              <a:lnSpc>
                <a:spcPct val="85000"/>
              </a:lnSpc>
              <a:spcBef>
                <a:spcPts val="1199"/>
              </a:spcBef>
            </a:pPr>
            <a:r>
              <a:rPr b="0" lang="en-US" sz="1800" spc="-94" strike="noStrike">
                <a:solidFill>
                  <a:srgbClr val="000000"/>
                </a:solidFill>
                <a:latin typeface="Segoe UI"/>
                <a:ea typeface="DejaVu Sans"/>
              </a:rPr>
              <a:t>…</a:t>
            </a:r>
            <a:endParaRPr b="0" lang="en-US" sz="1800" spc="-1" strike="noStrike">
              <a:latin typeface="Arial"/>
            </a:endParaRPr>
          </a:p>
        </p:txBody>
      </p:sp>
      <p:sp>
        <p:nvSpPr>
          <p:cNvPr id="483" name="CustomShape 23"/>
          <p:cNvSpPr/>
          <p:nvPr/>
        </p:nvSpPr>
        <p:spPr>
          <a:xfrm>
            <a:off x="3857400" y="5127120"/>
            <a:ext cx="1065960" cy="6087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1800" spc="-94" strike="noStrike">
                <a:solidFill>
                  <a:srgbClr val="000000"/>
                </a:solidFill>
                <a:latin typeface="Segoe UI"/>
                <a:ea typeface="DejaVu Sans"/>
              </a:rPr>
              <a:t>…</a:t>
            </a:r>
            <a:endParaRPr b="0" lang="en-US" sz="1800" spc="-1" strike="noStrike">
              <a:latin typeface="Arial"/>
            </a:endParaRPr>
          </a:p>
        </p:txBody>
      </p:sp>
      <p:sp>
        <p:nvSpPr>
          <p:cNvPr id="484" name="CustomShape 24"/>
          <p:cNvSpPr/>
          <p:nvPr/>
        </p:nvSpPr>
        <p:spPr>
          <a:xfrm>
            <a:off x="228600" y="1447920"/>
            <a:ext cx="8686080" cy="837360"/>
          </a:xfrm>
          <a:prstGeom prst="roundRect">
            <a:avLst>
              <a:gd name="adj" fmla="val 16667"/>
            </a:avLst>
          </a:prstGeom>
          <a:solidFill>
            <a:schemeClr val="bg2"/>
          </a:solidFill>
          <a:ln>
            <a:noFill/>
          </a:ln>
          <a:effectLst>
            <a:outerShdw blurRad="63500" dir="5400000" dist="38100" rotWithShape="0">
              <a:srgbClr val="000000">
                <a:alpha val="45000"/>
              </a:srgbClr>
            </a:outerShdw>
          </a:effectLst>
          <a:scene3d>
            <a:camera fov="0" prst="orthographicFront">
              <a:rot lat="0" lon="0" rev="0"/>
            </a:camera>
            <a:lightRig dir="t" rig="glow">
              <a:rot lat="0" lon="0" rev="6360000"/>
            </a:lightRig>
          </a:scene3d>
          <a:sp3d contourW="1000" prstMaterial="flat">
            <a:bevelT w="95250" h="101600"/>
            <a:contourClr>
              <a:srgbClr val="ffc000"/>
            </a:contourClr>
          </a:sp3d>
        </p:spPr>
        <p:style>
          <a:lnRef idx="0"/>
          <a:fillRef idx="0"/>
          <a:effectRef idx="0"/>
          <a:fontRef idx="minor"/>
        </p:style>
        <p:txBody>
          <a:bodyPr lIns="0" rIns="0" tIns="45000" bIns="45000" anchor="ctr"/>
          <a:p>
            <a:pPr algn="ctr">
              <a:lnSpc>
                <a:spcPct val="85000"/>
              </a:lnSpc>
              <a:spcBef>
                <a:spcPts val="1199"/>
              </a:spcBef>
            </a:pPr>
            <a:r>
              <a:rPr b="0" lang="en-US" sz="3200" spc="-94" strike="noStrike">
                <a:solidFill>
                  <a:srgbClr val="000000"/>
                </a:solidFill>
                <a:latin typeface="Segoe UI"/>
                <a:ea typeface="DejaVu Sans"/>
              </a:rPr>
              <a:t>Your Applications</a:t>
            </a:r>
            <a:endParaRPr b="0" lang="en-US" sz="3200" spc="-1" strike="noStrike">
              <a:latin typeface="Arial"/>
            </a:endParaRPr>
          </a:p>
        </p:txBody>
      </p:sp>
      <p:pic>
        <p:nvPicPr>
          <p:cNvPr id="485" name="Picture 3" descr=""/>
          <p:cNvPicPr/>
          <p:nvPr/>
        </p:nvPicPr>
        <p:blipFill>
          <a:blip r:embed="rId1"/>
          <a:stretch/>
        </p:blipFill>
        <p:spPr>
          <a:xfrm>
            <a:off x="457200" y="2733120"/>
            <a:ext cx="2208960" cy="513360"/>
          </a:xfrm>
          <a:prstGeom prst="rect">
            <a:avLst/>
          </a:prstGeom>
          <a:ln>
            <a:noFill/>
          </a:ln>
        </p:spPr>
      </p:pic>
      <p:pic>
        <p:nvPicPr>
          <p:cNvPr id="486" name="Picture 2" descr=""/>
          <p:cNvPicPr/>
          <p:nvPr/>
        </p:nvPicPr>
        <p:blipFill>
          <a:blip r:embed="rId2"/>
          <a:stretch/>
        </p:blipFill>
        <p:spPr>
          <a:xfrm>
            <a:off x="3048120" y="2676960"/>
            <a:ext cx="2110680" cy="569880"/>
          </a:xfrm>
          <a:prstGeom prst="rect">
            <a:avLst/>
          </a:prstGeom>
          <a:ln>
            <a:noFill/>
          </a:ln>
        </p:spPr>
      </p:pic>
      <p:pic>
        <p:nvPicPr>
          <p:cNvPr id="487" name="Picture 27" descr=""/>
          <p:cNvPicPr/>
          <p:nvPr/>
        </p:nvPicPr>
        <p:blipFill>
          <a:blip r:embed="rId3"/>
          <a:stretch/>
        </p:blipFill>
        <p:spPr>
          <a:xfrm>
            <a:off x="5791320" y="2743200"/>
            <a:ext cx="1980360" cy="551160"/>
          </a:xfrm>
          <a:prstGeom prst="rect">
            <a:avLst/>
          </a:prstGeom>
          <a:ln>
            <a:noFill/>
          </a:ln>
        </p:spPr>
      </p:pic>
      <p:pic>
        <p:nvPicPr>
          <p:cNvPr id="488" name="Picture 28" descr=""/>
          <p:cNvPicPr/>
          <p:nvPr/>
        </p:nvPicPr>
        <p:blipFill>
          <a:blip r:embed="rId4"/>
          <a:stretch/>
        </p:blipFill>
        <p:spPr>
          <a:xfrm>
            <a:off x="5334120" y="5105520"/>
            <a:ext cx="3082320" cy="575280"/>
          </a:xfrm>
          <a:prstGeom prst="rect">
            <a:avLst/>
          </a:prstGeom>
          <a:ln>
            <a:noFill/>
          </a:ln>
        </p:spPr>
      </p:pic>
    </p:spTree>
  </p:cSld>
  <p:timing>
    <p:tnLst>
      <p:par>
        <p:cTn id="301" dur="indefinite" restart="never" nodeType="tmRoot">
          <p:childTnLst>
            <p:seq>
              <p:cTn id="302" dur="indefinite" nodeType="mainSeq">
                <p:childTnLst>
                  <p:par>
                    <p:cTn id="303" fill="hold">
                      <p:stCondLst>
                        <p:cond delay="indefinite"/>
                      </p:stCondLst>
                      <p:childTnLst>
                        <p:par>
                          <p:cTn id="304" fill="hold">
                            <p:stCondLst>
                              <p:cond delay="0"/>
                            </p:stCondLst>
                            <p:childTnLst>
                              <p:par>
                                <p:cTn id="305" nodeType="clickEffect" fill="hold" presetClass="emph" presetID="7" presetSubtype="2">
                                  <p:stCondLst>
                                    <p:cond delay="0"/>
                                  </p:stCondLst>
                                  <p:childTnLst>
                                    <p:animClr clrSpc="rgb">
                                      <p:cBhvr>
                                        <p:cTn id="306" dur="1000" fill="hold"/>
                                        <p:tgtEl>
                                          <p:spTgt spid="465"/>
                                        </p:tgtEl>
                                      </p:cBhvr>
                                      <p:to>
                                        <a:srgbClr val="ff0000"/>
                                      </p:to>
                                    </p:animClr>
                                    <p:set>
                                      <p:cBhvr>
                                        <p:cTn id="307" dur="1000" fill="hold"/>
                                        <p:tgtEl>
                                          <p:spTgt spid="465"/>
                                        </p:tgtEl>
                                      </p:cBhvr>
                                    </p:set>
                                  </p:childTnLst>
                                </p:cTn>
                              </p:par>
                            </p:childTnLst>
                          </p:cTn>
                        </p:par>
                        <p:par>
                          <p:cTn id="308" fill="hold">
                            <p:stCondLst>
                              <p:cond delay="1000"/>
                            </p:stCondLst>
                            <p:childTnLst>
                              <p:par>
                                <p:cTn id="309" nodeType="afterEffect" fill="hold" presetClass="emph" presetID="7" presetSubtype="2">
                                  <p:stCondLst>
                                    <p:cond delay="0"/>
                                  </p:stCondLst>
                                  <p:childTnLst>
                                    <p:animClr clrSpc="rgb">
                                      <p:cBhvr>
                                        <p:cTn id="310" dur="1000" fill="hold"/>
                                        <p:tgtEl>
                                          <p:spTgt spid="463"/>
                                        </p:tgtEl>
                                      </p:cBhvr>
                                      <p:to>
                                        <a:srgbClr val="ff0000"/>
                                      </p:to>
                                    </p:animClr>
                                    <p:set>
                                      <p:cBhvr>
                                        <p:cTn id="311" dur="1000" fill="hold"/>
                                        <p:tgtEl>
                                          <p:spTgt spid="463"/>
                                        </p:tgtEl>
                                      </p:cBhvr>
                                    </p:set>
                                  </p:childTnLst>
                                </p:cTn>
                              </p:par>
                            </p:childTnLst>
                          </p:cTn>
                        </p:par>
                        <p:par>
                          <p:cTn id="312" fill="hold">
                            <p:stCondLst>
                              <p:cond delay="2000"/>
                            </p:stCondLst>
                            <p:childTnLst>
                              <p:par>
                                <p:cTn id="313" nodeType="afterEffect" fill="hold" presetClass="emph" presetID="7" presetSubtype="2">
                                  <p:stCondLst>
                                    <p:cond delay="0"/>
                                  </p:stCondLst>
                                  <p:childTnLst>
                                    <p:animClr clrSpc="rgb">
                                      <p:cBhvr>
                                        <p:cTn id="314" dur="1000" fill="hold"/>
                                        <p:tgtEl>
                                          <p:spTgt spid="477"/>
                                        </p:tgtEl>
                                      </p:cBhvr>
                                      <p:to>
                                        <a:srgbClr val="ff0000"/>
                                      </p:to>
                                    </p:animClr>
                                    <p:set>
                                      <p:cBhvr>
                                        <p:cTn id="315" dur="1000" fill="hold"/>
                                        <p:tgtEl>
                                          <p:spTgt spid="477"/>
                                        </p:tgtEl>
                                      </p:cBhvr>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457200" y="6356520"/>
            <a:ext cx="2133000" cy="3643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200" spc="-1" strike="noStrike">
                <a:solidFill>
                  <a:srgbClr val="8b8b8b"/>
                </a:solidFill>
                <a:latin typeface="Calibri"/>
              </a:rPr>
              <a:t>June 3, 2008</a:t>
            </a:r>
            <a:endParaRPr b="0" lang="en-US" sz="1200" spc="-1" strike="noStrike">
              <a:latin typeface="Arial"/>
            </a:endParaRPr>
          </a:p>
        </p:txBody>
      </p:sp>
      <p:sp>
        <p:nvSpPr>
          <p:cNvPr id="490" name="CustomShape 2"/>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latin typeface="Calibri"/>
              </a:rPr>
              <a:t>Slide </a:t>
            </a:r>
            <a:fld id="{71CE4557-9511-4B99-9613-FC8BF0545144}" type="slidenum">
              <a:rPr b="0" lang="en-US" sz="1200" spc="-1" strike="noStrike">
                <a:solidFill>
                  <a:srgbClr val="8b8b8b"/>
                </a:solidFill>
                <a:latin typeface="Calibri"/>
              </a:rPr>
              <a:t>&lt;number&gt;</a:t>
            </a:fld>
            <a:endParaRPr b="0" lang="en-US" sz="1200" spc="-1" strike="noStrike">
              <a:latin typeface="Arial"/>
            </a:endParaRPr>
          </a:p>
        </p:txBody>
      </p:sp>
      <p:sp>
        <p:nvSpPr>
          <p:cNvPr id="491" name="CustomShape 3"/>
          <p:cNvSpPr/>
          <p:nvPr/>
        </p:nvSpPr>
        <p:spPr>
          <a:xfrm>
            <a:off x="3124080" y="6356520"/>
            <a:ext cx="289476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200" spc="-1" strike="noStrike">
                <a:solidFill>
                  <a:srgbClr val="8b8b8b"/>
                </a:solidFill>
                <a:latin typeface="Calibri"/>
              </a:rPr>
              <a:t>Google AppEngine vs. Amazon EC2/S3</a:t>
            </a:r>
            <a:endParaRPr b="0" lang="en-US" sz="1200" spc="-1" strike="noStrike">
              <a:latin typeface="Arial"/>
            </a:endParaRPr>
          </a:p>
        </p:txBody>
      </p:sp>
      <p:sp>
        <p:nvSpPr>
          <p:cNvPr id="492" name="CustomShape 4"/>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Google’s AppEngine vs Amazon’s EC2</a:t>
            </a:r>
            <a:endParaRPr b="0" lang="en-US" sz="4400" spc="-1" strike="noStrike">
              <a:latin typeface="Arial"/>
            </a:endParaRPr>
          </a:p>
        </p:txBody>
      </p:sp>
      <p:sp>
        <p:nvSpPr>
          <p:cNvPr id="493" name="CustomShape 5"/>
          <p:cNvSpPr/>
          <p:nvPr/>
        </p:nvSpPr>
        <p:spPr>
          <a:xfrm>
            <a:off x="685800" y="4114800"/>
            <a:ext cx="3809160" cy="220896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00"/>
              </a:spcBef>
            </a:pPr>
            <a:r>
              <a:rPr b="0" lang="en-US" sz="2000" spc="-1" strike="noStrike">
                <a:solidFill>
                  <a:srgbClr val="000000"/>
                </a:solidFill>
                <a:latin typeface="Calibri"/>
              </a:rPr>
              <a:t>AppEngine:</a:t>
            </a:r>
            <a:endParaRPr b="0" lang="en-US" sz="2000" spc="-1" strike="noStrike">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latin typeface="Calibri"/>
              </a:rPr>
              <a:t>Higher-level functionality</a:t>
            </a:r>
            <a:br/>
            <a:r>
              <a:rPr b="0" lang="en-US" sz="2000" spc="-1" strike="noStrike">
                <a:solidFill>
                  <a:srgbClr val="000000"/>
                </a:solidFill>
                <a:latin typeface="Calibri"/>
              </a:rPr>
              <a:t>(e.g., automatic scaling)</a:t>
            </a:r>
            <a:endParaRPr b="0" lang="en-US" sz="2000" spc="-1" strike="noStrike">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latin typeface="Calibri"/>
              </a:rPr>
              <a:t>More restrictive</a:t>
            </a:r>
            <a:br/>
            <a:r>
              <a:rPr b="0" lang="en-US" sz="2000" spc="-1" strike="noStrike">
                <a:solidFill>
                  <a:srgbClr val="000000"/>
                </a:solidFill>
                <a:latin typeface="Calibri"/>
              </a:rPr>
              <a:t>(e.g., respond to URL only)</a:t>
            </a:r>
            <a:endParaRPr b="0" lang="en-US" sz="2000" spc="-1" strike="noStrike">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latin typeface="Calibri"/>
              </a:rPr>
              <a:t>Proprietary lock-in</a:t>
            </a:r>
            <a:endParaRPr b="0" lang="en-US" sz="2000" spc="-1" strike="noStrike">
              <a:latin typeface="Arial"/>
            </a:endParaRPr>
          </a:p>
        </p:txBody>
      </p:sp>
      <p:sp>
        <p:nvSpPr>
          <p:cNvPr id="494" name="CustomShape 6"/>
          <p:cNvSpPr/>
          <p:nvPr/>
        </p:nvSpPr>
        <p:spPr>
          <a:xfrm>
            <a:off x="4648320" y="4114800"/>
            <a:ext cx="3809160" cy="220896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00"/>
              </a:spcBef>
            </a:pPr>
            <a:r>
              <a:rPr b="0" lang="en-US" sz="2000" spc="-1" strike="noStrike">
                <a:solidFill>
                  <a:srgbClr val="000000"/>
                </a:solidFill>
                <a:latin typeface="Calibri"/>
              </a:rPr>
              <a:t>EC2/S3:</a:t>
            </a:r>
            <a:endParaRPr b="0" lang="en-US" sz="2000" spc="-1" strike="noStrike">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latin typeface="Calibri"/>
              </a:rPr>
              <a:t>Lower-level functionality</a:t>
            </a:r>
            <a:endParaRPr b="0" lang="en-US" sz="2000" spc="-1" strike="noStrike">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latin typeface="Calibri"/>
              </a:rPr>
              <a:t>More flexible</a:t>
            </a:r>
            <a:endParaRPr b="0" lang="en-US" sz="2000" spc="-1" strike="noStrike">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latin typeface="Calibri"/>
              </a:rPr>
              <a:t>Coarser billing model</a:t>
            </a:r>
            <a:endParaRPr b="0" lang="en-US" sz="2000" spc="-1" strike="noStrike">
              <a:latin typeface="Arial"/>
            </a:endParaRPr>
          </a:p>
        </p:txBody>
      </p:sp>
      <p:sp>
        <p:nvSpPr>
          <p:cNvPr id="495" name="CustomShape 7"/>
          <p:cNvSpPr/>
          <p:nvPr/>
        </p:nvSpPr>
        <p:spPr>
          <a:xfrm>
            <a:off x="4952880" y="3444840"/>
            <a:ext cx="2971080" cy="380160"/>
          </a:xfrm>
          <a:prstGeom prst="rect">
            <a:avLst/>
          </a:prstGeom>
          <a:solidFill>
            <a:schemeClr val="accent1"/>
          </a:solidFill>
          <a:ln w="9360">
            <a:solidFill>
              <a:schemeClr val="tx1"/>
            </a:solidFill>
            <a:miter/>
          </a:ln>
        </p:spPr>
        <p:style>
          <a:lnRef idx="0"/>
          <a:fillRef idx="0"/>
          <a:effectRef idx="0"/>
          <a:fontRef idx="minor"/>
        </p:style>
      </p:sp>
      <p:sp>
        <p:nvSpPr>
          <p:cNvPr id="496" name="CustomShape 8"/>
          <p:cNvSpPr/>
          <p:nvPr/>
        </p:nvSpPr>
        <p:spPr>
          <a:xfrm>
            <a:off x="2057400" y="2225520"/>
            <a:ext cx="913680" cy="1599480"/>
          </a:xfrm>
          <a:prstGeom prst="rect">
            <a:avLst/>
          </a:prstGeom>
          <a:solidFill>
            <a:schemeClr val="accent1"/>
          </a:solidFill>
          <a:ln w="9360">
            <a:solidFill>
              <a:schemeClr val="tx1"/>
            </a:solidFill>
            <a:miter/>
          </a:ln>
        </p:spPr>
        <p:style>
          <a:lnRef idx="0"/>
          <a:fillRef idx="0"/>
          <a:effectRef idx="0"/>
          <a:fontRef idx="minor"/>
        </p:style>
      </p:sp>
      <p:sp>
        <p:nvSpPr>
          <p:cNvPr id="497" name="CustomShape 9"/>
          <p:cNvSpPr/>
          <p:nvPr/>
        </p:nvSpPr>
        <p:spPr>
          <a:xfrm>
            <a:off x="5181480" y="2759040"/>
            <a:ext cx="2208960" cy="10040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VMs</a:t>
            </a:r>
            <a:br/>
            <a:r>
              <a:rPr b="0" lang="en-US" sz="2000" spc="-1" strike="noStrike">
                <a:solidFill>
                  <a:srgbClr val="000000"/>
                </a:solidFill>
                <a:latin typeface="Calibri"/>
                <a:ea typeface="DejaVu Sans"/>
              </a:rPr>
              <a:t>Flat File Storage</a:t>
            </a:r>
            <a:endParaRPr b="0" lang="en-US" sz="2000" spc="-1" strike="noStrike">
              <a:latin typeface="Arial"/>
            </a:endParaRPr>
          </a:p>
        </p:txBody>
      </p:sp>
      <p:sp>
        <p:nvSpPr>
          <p:cNvPr id="498" name="CustomShape 10"/>
          <p:cNvSpPr/>
          <p:nvPr/>
        </p:nvSpPr>
        <p:spPr>
          <a:xfrm>
            <a:off x="1400040" y="1219320"/>
            <a:ext cx="2208960" cy="10047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Python</a:t>
            </a:r>
            <a:br/>
            <a:r>
              <a:rPr b="0" lang="en-US" sz="2000" spc="-1" strike="noStrike">
                <a:solidFill>
                  <a:srgbClr val="000000"/>
                </a:solidFill>
                <a:latin typeface="Calibri"/>
                <a:ea typeface="DejaVu Sans"/>
              </a:rPr>
              <a:t>BigTable</a:t>
            </a:r>
            <a:br/>
            <a:r>
              <a:rPr b="0" lang="en-US" sz="2000" spc="-1" strike="noStrike">
                <a:solidFill>
                  <a:srgbClr val="000000"/>
                </a:solidFill>
                <a:latin typeface="Calibri"/>
                <a:ea typeface="DejaVu Sans"/>
              </a:rPr>
              <a:t>Other API’s</a:t>
            </a:r>
            <a:endParaRPr b="0" lang="en-US" sz="2000" spc="-1" strike="noStrike">
              <a:latin typeface="Arial"/>
            </a:endParaRPr>
          </a:p>
        </p:txBody>
      </p:sp>
    </p:spTree>
  </p:cSld>
  <p:timing>
    <p:tnLst>
      <p:par>
        <p:cTn id="316" dur="indefinite" restart="never" nodeType="tmRoot">
          <p:childTnLst>
            <p:seq>
              <p:cTn id="317"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304920" y="274320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Topics Overview</a:t>
            </a:r>
            <a:endParaRPr b="0" lang="en-US" sz="4400" spc="-1" strike="noStrike">
              <a:latin typeface="Arial"/>
            </a:endParaRPr>
          </a:p>
        </p:txBody>
      </p:sp>
    </p:spTree>
  </p:cSld>
  <p:timing>
    <p:tnLst>
      <p:par>
        <p:cTn id="318" dur="indefinite" restart="never" nodeType="tmRoot">
          <p:childTnLst>
            <p:seq>
              <p:cTn id="319"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Topic 1: Data Analytics &amp; Data Mining</a:t>
            </a:r>
            <a:endParaRPr b="0" lang="en-US" sz="4400" spc="-1" strike="noStrike">
              <a:latin typeface="Arial"/>
            </a:endParaRPr>
          </a:p>
        </p:txBody>
      </p:sp>
      <p:sp>
        <p:nvSpPr>
          <p:cNvPr id="501"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Exploratory Data Analysis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Linear Classification (Perceptron &amp; Logistic Regression)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Linear Regression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C4.5 Decision Tree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Apriori</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K-means Clustering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EM Algorithm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PageRank &amp; HITS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Collaborative Filtering </a:t>
            </a:r>
            <a:endParaRPr b="0" lang="en-US" sz="3200" spc="-1" strike="noStrike">
              <a:latin typeface="Arial"/>
            </a:endParaRPr>
          </a:p>
        </p:txBody>
      </p:sp>
    </p:spTree>
  </p:cSld>
  <p:timing>
    <p:tnLst>
      <p:par>
        <p:cTn id="320" dur="indefinite" restart="never" nodeType="tmRoot">
          <p:childTnLst>
            <p:seq>
              <p:cTn id="321"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Topic 2: Hadoop/MapReduce Programming &amp; Data Processing</a:t>
            </a:r>
            <a:endParaRPr b="0" lang="en-US" sz="4400" spc="-1" strike="noStrike">
              <a:latin typeface="Arial"/>
            </a:endParaRPr>
          </a:p>
        </p:txBody>
      </p:sp>
      <p:sp>
        <p:nvSpPr>
          <p:cNvPr id="503" name="CustomShape 2"/>
          <p:cNvSpPr/>
          <p:nvPr/>
        </p:nvSpPr>
        <p:spPr>
          <a:xfrm>
            <a:off x="304920" y="1417680"/>
            <a:ext cx="8533800" cy="45252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41"/>
              </a:spcBef>
            </a:pPr>
            <a:endParaRPr b="0" lang="en-US" sz="1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Architecture of Hadoop, HDFS, and Yarn</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Programming on Hadoop </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Basic Data Processing: Sort and Join</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Information Retrieval using Hadoop</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Data Mining using Hadoop  (Kmeans+Histograms)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Machine Learning on Hadoop (EM)</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Hive/Pig</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HBase and Cassandra </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p:txBody>
      </p:sp>
    </p:spTree>
  </p:cSld>
  <p:timing>
    <p:tnLst>
      <p:par>
        <p:cTn id="322" dur="indefinite" restart="never" nodeType="tmRoot">
          <p:childTnLst>
            <p:seq>
              <p:cTn id="323"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Big Data: 3V’s</a:t>
            </a:r>
            <a:endParaRPr b="0" lang="en-US" sz="4400" spc="-1" strike="noStrike">
              <a:latin typeface="Arial"/>
            </a:endParaRPr>
          </a:p>
        </p:txBody>
      </p:sp>
      <p:pic>
        <p:nvPicPr>
          <p:cNvPr id="205" name="Picture 3" descr=""/>
          <p:cNvPicPr/>
          <p:nvPr/>
        </p:nvPicPr>
        <p:blipFill>
          <a:blip r:embed="rId1"/>
          <a:stretch/>
        </p:blipFill>
        <p:spPr>
          <a:xfrm>
            <a:off x="3367440" y="1904400"/>
            <a:ext cx="5379480" cy="3803400"/>
          </a:xfrm>
          <a:prstGeom prst="rect">
            <a:avLst/>
          </a:prstGeom>
          <a:ln>
            <a:noFill/>
          </a:ln>
        </p:spPr>
      </p:pic>
      <p:pic>
        <p:nvPicPr>
          <p:cNvPr id="206" name="Picture 4" descr=""/>
          <p:cNvPicPr/>
          <p:nvPr/>
        </p:nvPicPr>
        <p:blipFill>
          <a:blip r:embed="rId2"/>
          <a:stretch/>
        </p:blipFill>
        <p:spPr>
          <a:xfrm>
            <a:off x="596880" y="1796040"/>
            <a:ext cx="1961640" cy="2369520"/>
          </a:xfrm>
          <a:prstGeom prst="rect">
            <a:avLst/>
          </a:prstGeom>
          <a:ln>
            <a:noFill/>
          </a:ln>
        </p:spPr>
      </p:pic>
      <p:sp>
        <p:nvSpPr>
          <p:cNvPr id="207" name="CustomShape 2"/>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84CDEFD-F46B-45DE-A0E0-C6C8C8663E31}" type="slidenum">
              <a:rPr b="0" lang="en-US" sz="1200" spc="-1" strike="noStrike">
                <a:solidFill>
                  <a:srgbClr val="8b8b8b"/>
                </a:solidFill>
                <a:latin typeface="Calibri"/>
              </a:rPr>
              <a:t>&lt;number&gt;</a:t>
            </a:fld>
            <a:endParaRPr b="0" lang="en-US" sz="1200" spc="-1" strike="noStrike">
              <a:latin typeface="Arial"/>
            </a:endParaRPr>
          </a:p>
        </p:txBody>
      </p:sp>
      <p:pic>
        <p:nvPicPr>
          <p:cNvPr id="208" name="Picture 5" descr=""/>
          <p:cNvPicPr/>
          <p:nvPr/>
        </p:nvPicPr>
        <p:blipFill>
          <a:blip r:embed="rId3"/>
          <a:stretch/>
        </p:blipFill>
        <p:spPr>
          <a:xfrm>
            <a:off x="900000" y="4379040"/>
            <a:ext cx="2558880" cy="177732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Topic 3: Graph Database and </a:t>
            </a:r>
            <a:br/>
            <a:r>
              <a:rPr b="0" lang="en-US" sz="4400" spc="-1" strike="noStrike">
                <a:solidFill>
                  <a:srgbClr val="000000"/>
                </a:solidFill>
                <a:latin typeface="Calibri"/>
              </a:rPr>
              <a:t>Graph Analytics</a:t>
            </a:r>
            <a:endParaRPr b="0" lang="en-US" sz="4400" spc="-1" strike="noStrike">
              <a:latin typeface="Arial"/>
            </a:endParaRPr>
          </a:p>
        </p:txBody>
      </p:sp>
      <p:sp>
        <p:nvSpPr>
          <p:cNvPr id="505" name="CustomShape 2"/>
          <p:cNvSpPr/>
          <p:nvPr/>
        </p:nvSpPr>
        <p:spPr>
          <a:xfrm>
            <a:off x="152280" y="1600200"/>
            <a:ext cx="853380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Graph Database (http://en.wikipedia.org/wiki/Graph_database)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Native Graph Database (Neo4j) </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Pregel/Giraph (Distributed Graph Processing Engine)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Neo4j/Titan/GraphLab/GraphSQL</a:t>
            </a:r>
            <a:endParaRPr b="0" lang="en-US" sz="3200" spc="-1" strike="noStrike">
              <a:latin typeface="Arial"/>
            </a:endParaRPr>
          </a:p>
          <a:p>
            <a:pPr>
              <a:lnSpc>
                <a:spcPct val="100000"/>
              </a:lnSpc>
              <a:spcBef>
                <a:spcPts val="641"/>
              </a:spcBef>
            </a:pPr>
            <a:endParaRPr b="0" lang="en-US" sz="3200" spc="-1" strike="noStrike">
              <a:latin typeface="Arial"/>
            </a:endParaRPr>
          </a:p>
        </p:txBody>
      </p:sp>
    </p:spTree>
  </p:cSld>
  <p:timing>
    <p:tnLst>
      <p:par>
        <p:cTn id="324" dur="indefinite" restart="never" nodeType="tmRoot">
          <p:childTnLst>
            <p:seq>
              <p:cTn id="325"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Textbooks</a:t>
            </a:r>
            <a:endParaRPr b="0" lang="en-US" sz="4400" spc="-1" strike="noStrike">
              <a:latin typeface="Arial"/>
            </a:endParaRPr>
          </a:p>
        </p:txBody>
      </p:sp>
      <p:sp>
        <p:nvSpPr>
          <p:cNvPr id="507" name="CustomShape 2"/>
          <p:cNvSpPr/>
          <p:nvPr/>
        </p:nvSpPr>
        <p:spPr>
          <a:xfrm>
            <a:off x="457200" y="152388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No Official Textbooks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References: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Hadoop: The Definitive Guide, Tom White, O’Reilly</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Hadoop In Action, Chuck Lam, Manning</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Data-Intensive Text Processing with MapReduce, Jimmy Lin and Chris Dyer (</a:t>
            </a:r>
            <a:r>
              <a:rPr b="0" i="1" lang="en-US" sz="2800" spc="-1" strike="noStrike" u="sng">
                <a:solidFill>
                  <a:srgbClr val="0000ff"/>
                </a:solidFill>
                <a:uFillTx/>
                <a:latin typeface="Calibri"/>
                <a:hlinkClick r:id="rId1"/>
              </a:rPr>
              <a:t>www.umiacs.umd.edu</a:t>
            </a:r>
            <a:r>
              <a:rPr b="0" i="1" lang="en-US" sz="2800" spc="-1" strike="noStrike" u="sng">
                <a:solidFill>
                  <a:srgbClr val="0000ff"/>
                </a:solidFill>
                <a:uFillTx/>
                <a:latin typeface="Calibri"/>
                <a:hlinkClick r:id="rId2"/>
              </a:rPr>
              <a:t>/~</a:t>
            </a:r>
            <a:r>
              <a:rPr b="0" i="1" lang="en-US" sz="2800" spc="-1" strike="noStrike" u="sng">
                <a:solidFill>
                  <a:srgbClr val="0000ff"/>
                </a:solidFill>
                <a:uFillTx/>
                <a:latin typeface="Calibri"/>
                <a:hlinkClick r:id="rId3"/>
              </a:rPr>
              <a:t>jimmylin/</a:t>
            </a:r>
            <a:r>
              <a:rPr b="1" i="1" lang="en-US" sz="2800" spc="-1" strike="noStrike" u="sng">
                <a:solidFill>
                  <a:srgbClr val="0000ff"/>
                </a:solidFill>
                <a:uFillTx/>
                <a:latin typeface="Calibri"/>
                <a:hlinkClick r:id="rId4"/>
              </a:rPr>
              <a:t>MapReduce</a:t>
            </a:r>
            <a:r>
              <a:rPr b="0" i="1" lang="en-US" sz="2800" spc="-1" strike="noStrike" u="sng">
                <a:solidFill>
                  <a:srgbClr val="0000ff"/>
                </a:solidFill>
                <a:uFillTx/>
                <a:latin typeface="Calibri"/>
                <a:hlinkClick r:id="rId5"/>
              </a:rPr>
              <a:t>-book-final.pdf</a:t>
            </a:r>
            <a:r>
              <a:rPr b="0" i="1" lang="en-US" sz="2800" spc="-1" strike="noStrike">
                <a:solidFill>
                  <a:srgbClr val="000000"/>
                </a:solidFill>
                <a:latin typeface="Calibri"/>
              </a:rPr>
              <a:t>)</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Data Mining: Concepts and Techniques, Third Edition, by Jiawei Han et al.</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Many Online Tutorials and Papers</a:t>
            </a:r>
            <a:endParaRPr b="0" lang="en-US" sz="3200" spc="-1" strike="noStrike">
              <a:latin typeface="Arial"/>
            </a:endParaRPr>
          </a:p>
        </p:txBody>
      </p:sp>
      <p:sp>
        <p:nvSpPr>
          <p:cNvPr id="508" name="CustomShape 3"/>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8FC8F1E1-1692-429E-B1BD-BE247A8807D5}" type="slidenum">
              <a:rPr b="0" lang="en-US" sz="1200" spc="-1" strike="noStrike">
                <a:solidFill>
                  <a:srgbClr val="8b8b8b"/>
                </a:solidFill>
                <a:latin typeface="Calibri"/>
              </a:rPr>
              <a:t>&lt;number&gt;</a:t>
            </a:fld>
            <a:endParaRPr b="0" lang="en-US" sz="1200" spc="-1" strike="noStrike">
              <a:latin typeface="Arial"/>
            </a:endParaRPr>
          </a:p>
        </p:txBody>
      </p:sp>
    </p:spTree>
  </p:cSld>
  <p:timing>
    <p:tnLst>
      <p:par>
        <p:cTn id="326" dur="indefinite" restart="never" nodeType="tmRoot">
          <p:childTnLst>
            <p:seq>
              <p:cTn id="327"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Cloud Resources</a:t>
            </a:r>
            <a:endParaRPr b="0" lang="en-US" sz="4400" spc="-1" strike="noStrike">
              <a:latin typeface="Arial"/>
            </a:endParaRPr>
          </a:p>
        </p:txBody>
      </p:sp>
      <p:sp>
        <p:nvSpPr>
          <p:cNvPr id="510"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Hadoop on your local machine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Hadoop in a virtual machine on your local machine (Pseudo-Distributed on </a:t>
            </a:r>
            <a:r>
              <a:rPr b="1" lang="en-US" sz="3200" spc="-1" strike="noStrike">
                <a:solidFill>
                  <a:srgbClr val="000000"/>
                </a:solidFill>
                <a:latin typeface="Calibri"/>
              </a:rPr>
              <a:t>Ubuntu</a:t>
            </a:r>
            <a:r>
              <a:rPr b="0" lang="en-US" sz="3200" spc="-1" strike="noStrike">
                <a:solidFill>
                  <a:srgbClr val="000000"/>
                </a:solidFill>
                <a:latin typeface="Calibri"/>
              </a:rPr>
              <a:t>)</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Hadoop in the clouds with Amazon EC2</a:t>
            </a:r>
            <a:endParaRPr b="0" lang="en-US" sz="3200" spc="-1" strike="noStrike">
              <a:latin typeface="Arial"/>
            </a:endParaRPr>
          </a:p>
        </p:txBody>
      </p:sp>
    </p:spTree>
  </p:cSld>
  <p:timing>
    <p:tnLst>
      <p:par>
        <p:cTn id="328" dur="indefinite" restart="never" nodeType="tmRoot">
          <p:childTnLst>
            <p:seq>
              <p:cTn id="329"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Course Prerequisite </a:t>
            </a:r>
            <a:endParaRPr b="0" lang="en-US" sz="4400" spc="-1" strike="noStrike">
              <a:latin typeface="Arial"/>
            </a:endParaRPr>
          </a:p>
        </p:txBody>
      </p:sp>
      <p:sp>
        <p:nvSpPr>
          <p:cNvPr id="512"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Prerequisite: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Java Programming / C++</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Data Structures and Algorithm </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Computer Architecture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Basic Statistics and Probability </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Database and Data Mining (preferred) </a:t>
            </a:r>
            <a:endParaRPr b="0" lang="en-US" sz="2800" spc="-1" strike="noStrike">
              <a:latin typeface="Arial"/>
            </a:endParaRPr>
          </a:p>
          <a:p>
            <a:pPr>
              <a:lnSpc>
                <a:spcPct val="100000"/>
              </a:lnSpc>
            </a:pPr>
            <a:endParaRPr b="0" lang="en-US" sz="2800" spc="-1" strike="noStrike">
              <a:latin typeface="Arial"/>
            </a:endParaRPr>
          </a:p>
        </p:txBody>
      </p:sp>
      <p:sp>
        <p:nvSpPr>
          <p:cNvPr id="513" name="CustomShape 3"/>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3FBBFEE-477C-499A-B020-734634283289}" type="slidenum">
              <a:rPr b="0" lang="en-US" sz="1200" spc="-1" strike="noStrike">
                <a:solidFill>
                  <a:srgbClr val="8b8b8b"/>
                </a:solidFill>
                <a:latin typeface="Calibri"/>
              </a:rPr>
              <a:t>&lt;number&gt;</a:t>
            </a:fld>
            <a:endParaRPr b="0" lang="en-US" sz="1200" spc="-1" strike="noStrike">
              <a:latin typeface="Arial"/>
            </a:endParaRPr>
          </a:p>
        </p:txBody>
      </p:sp>
    </p:spTree>
  </p:cSld>
  <p:timing>
    <p:tnLst>
      <p:par>
        <p:cTn id="330" dur="indefinite" restart="never" nodeType="tmRoot">
          <p:childTnLst>
            <p:seq>
              <p:cTn id="331"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This course is not for you…</a:t>
            </a:r>
            <a:endParaRPr b="0" lang="en-US" sz="4400" spc="-1" strike="noStrike">
              <a:latin typeface="Arial"/>
            </a:endParaRPr>
          </a:p>
        </p:txBody>
      </p:sp>
      <p:sp>
        <p:nvSpPr>
          <p:cNvPr id="515"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If you do not have a strong Java programming background</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This course is not about only programming (on Hadoop). </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Focus on “thinking at scale” and algorithm design</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Focus on how to manage and process Big Data! </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No previous experience necessary in</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MapReduce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Parallel and distributed programming</a:t>
            </a:r>
            <a:endParaRPr b="0" lang="en-US" sz="2800" spc="-1" strike="noStrike">
              <a:latin typeface="Arial"/>
            </a:endParaRPr>
          </a:p>
        </p:txBody>
      </p:sp>
    </p:spTree>
  </p:cSld>
  <p:timing>
    <p:tnLst>
      <p:par>
        <p:cTn id="332" dur="indefinite" restart="never" nodeType="tmRoot">
          <p:childTnLst>
            <p:seq>
              <p:cTn id="333"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Volume (Scale) </a:t>
            </a:r>
            <a:endParaRPr b="0" lang="en-US" sz="4400" spc="-1" strike="noStrike">
              <a:latin typeface="Arial"/>
            </a:endParaRPr>
          </a:p>
        </p:txBody>
      </p:sp>
      <p:sp>
        <p:nvSpPr>
          <p:cNvPr id="210" name="CustomShape 2"/>
          <p:cNvSpPr/>
          <p:nvPr/>
        </p:nvSpPr>
        <p:spPr>
          <a:xfrm>
            <a:off x="627120" y="1956600"/>
            <a:ext cx="5029560" cy="1477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800000"/>
              </a:buClr>
              <a:buFont typeface="Arial"/>
              <a:buChar char="•"/>
            </a:pPr>
            <a:r>
              <a:rPr b="1" lang="en-US" sz="3200" spc="-1" strike="noStrike">
                <a:solidFill>
                  <a:srgbClr val="800000"/>
                </a:solidFill>
                <a:latin typeface="Calibri"/>
              </a:rPr>
              <a:t>Data Volume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44x increase from 2009 2020</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From 0.8 zettabytes to 35zb</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Data volume is increasing exponentially </a:t>
            </a:r>
            <a:endParaRPr b="0" lang="en-US" sz="3200" spc="-1" strike="noStrike">
              <a:latin typeface="Arial"/>
            </a:endParaRPr>
          </a:p>
        </p:txBody>
      </p:sp>
      <p:pic>
        <p:nvPicPr>
          <p:cNvPr id="211" name="Picture 4" descr=""/>
          <p:cNvPicPr/>
          <p:nvPr/>
        </p:nvPicPr>
        <p:blipFill>
          <a:blip r:embed="rId1"/>
          <a:stretch/>
        </p:blipFill>
        <p:spPr>
          <a:xfrm>
            <a:off x="5913360" y="3235320"/>
            <a:ext cx="2558880" cy="1632240"/>
          </a:xfrm>
          <a:prstGeom prst="rect">
            <a:avLst/>
          </a:prstGeom>
          <a:ln>
            <a:noFill/>
          </a:ln>
        </p:spPr>
      </p:pic>
      <p:pic>
        <p:nvPicPr>
          <p:cNvPr id="212" name="Picture 5" descr=""/>
          <p:cNvPicPr/>
          <p:nvPr/>
        </p:nvPicPr>
        <p:blipFill>
          <a:blip r:embed="rId2"/>
          <a:stretch/>
        </p:blipFill>
        <p:spPr>
          <a:xfrm>
            <a:off x="5913360" y="1956600"/>
            <a:ext cx="2331360" cy="1232280"/>
          </a:xfrm>
          <a:prstGeom prst="rect">
            <a:avLst/>
          </a:prstGeom>
          <a:ln>
            <a:noFill/>
          </a:ln>
        </p:spPr>
      </p:pic>
      <p:pic>
        <p:nvPicPr>
          <p:cNvPr id="213" name="Picture 7" descr=""/>
          <p:cNvPicPr/>
          <p:nvPr/>
        </p:nvPicPr>
        <p:blipFill>
          <a:blip r:embed="rId3"/>
          <a:stretch/>
        </p:blipFill>
        <p:spPr>
          <a:xfrm>
            <a:off x="254880" y="3775320"/>
            <a:ext cx="5545800" cy="595800"/>
          </a:xfrm>
          <a:prstGeom prst="rect">
            <a:avLst/>
          </a:prstGeom>
          <a:ln>
            <a:noFill/>
          </a:ln>
        </p:spPr>
      </p:pic>
      <p:sp>
        <p:nvSpPr>
          <p:cNvPr id="214" name="CustomShape 3"/>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5333ED9-5A4F-4D86-8BEF-DFBAB25FFC80}" type="slidenum">
              <a:rPr b="0" lang="en-US" sz="1200" spc="-1" strike="noStrike">
                <a:solidFill>
                  <a:srgbClr val="8b8b8b"/>
                </a:solidFill>
                <a:latin typeface="Calibri"/>
              </a:rPr>
              <a:t>&lt;number&gt;</a:t>
            </a:fld>
            <a:endParaRPr b="0" lang="en-US" sz="1200" spc="-1" strike="noStrike">
              <a:latin typeface="Arial"/>
            </a:endParaRPr>
          </a:p>
        </p:txBody>
      </p:sp>
      <p:grpSp>
        <p:nvGrpSpPr>
          <p:cNvPr id="215" name="Group 4"/>
          <p:cNvGrpSpPr/>
          <p:nvPr/>
        </p:nvGrpSpPr>
        <p:grpSpPr>
          <a:xfrm>
            <a:off x="500400" y="3530880"/>
            <a:ext cx="5673600" cy="2655360"/>
            <a:chOff x="500400" y="3530880"/>
            <a:chExt cx="5673600" cy="2655360"/>
          </a:xfrm>
        </p:grpSpPr>
        <p:pic>
          <p:nvPicPr>
            <p:cNvPr id="216" name="Picture 6" descr=""/>
            <p:cNvPicPr/>
            <p:nvPr/>
          </p:nvPicPr>
          <p:blipFill>
            <a:blip r:embed="rId4"/>
            <a:stretch/>
          </p:blipFill>
          <p:spPr>
            <a:xfrm>
              <a:off x="500400" y="4371840"/>
              <a:ext cx="2419200" cy="1814400"/>
            </a:xfrm>
            <a:prstGeom prst="rect">
              <a:avLst/>
            </a:prstGeom>
            <a:ln>
              <a:solidFill>
                <a:schemeClr val="tx1"/>
              </a:solidFill>
            </a:ln>
          </p:spPr>
        </p:pic>
        <p:sp>
          <p:nvSpPr>
            <p:cNvPr id="217" name="CustomShape 5"/>
            <p:cNvSpPr/>
            <p:nvPr/>
          </p:nvSpPr>
          <p:spPr>
            <a:xfrm flipV="1">
              <a:off x="4637520" y="2530800"/>
              <a:ext cx="1442520" cy="100008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18" name="CustomShape 6"/>
            <p:cNvSpPr/>
            <p:nvPr/>
          </p:nvSpPr>
          <p:spPr>
            <a:xfrm flipH="1" flipV="1">
              <a:off x="2385360" y="5387400"/>
              <a:ext cx="1990800" cy="1436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19" name="CustomShape 7"/>
            <p:cNvSpPr/>
            <p:nvPr/>
          </p:nvSpPr>
          <p:spPr>
            <a:xfrm>
              <a:off x="3731040" y="5542200"/>
              <a:ext cx="2442960" cy="516240"/>
            </a:xfrm>
            <a:prstGeom prst="rect">
              <a:avLst/>
            </a:prstGeom>
            <a:noFill/>
            <a:ln>
              <a:noFill/>
            </a:ln>
          </p:spPr>
          <p:style>
            <a:lnRef idx="0"/>
            <a:fillRef idx="0"/>
            <a:effectRef idx="0"/>
            <a:fontRef idx="minor"/>
          </p:style>
          <p:txBody>
            <a:bodyPr lIns="90000" rIns="90000" tIns="45000" bIns="45000"/>
            <a:p>
              <a:pPr>
                <a:lnSpc>
                  <a:spcPct val="100000"/>
                </a:lnSpc>
              </a:pPr>
              <a:r>
                <a:rPr b="0" i="1" lang="en-US" sz="1400" spc="-1" strike="noStrike">
                  <a:solidFill>
                    <a:srgbClr val="0000ff"/>
                  </a:solidFill>
                  <a:latin typeface="Calibri"/>
                  <a:ea typeface="DejaVu Sans"/>
                </a:rPr>
                <a:t>Exponential increase in collected/generated data</a:t>
              </a:r>
              <a:endParaRPr b="0" lang="en-US" sz="1400" spc="-1" strike="noStrike">
                <a:latin typeface="Arial"/>
              </a:endParaRPr>
            </a:p>
          </p:txBody>
        </p:sp>
      </p:grpSp>
    </p:spTree>
  </p:cSld>
  <p:timing>
    <p:tnLst>
      <p:par>
        <p:cTn id="9" dur="indefinite" restart="never" nodeType="tmRoot">
          <p:childTnLst>
            <p:seq>
              <p:cTn id="10" dur="indefinite" nodeType="mainSeq">
                <p:childTnLst>
                  <p:par>
                    <p:cTn id="11" fill="hold">
                      <p:stCondLst>
                        <p:cond delay="indefinite"/>
                      </p:stCondLst>
                      <p:childTnLst>
                        <p:par>
                          <p:cTn id="12" fill="hold">
                            <p:stCondLst>
                              <p:cond delay="0"/>
                            </p:stCondLst>
                            <p:childTnLst>
                              <p:par>
                                <p:cTn id="13" nodeType="clickEffect" fill="hold" presetClass="entr" presetID="5" presetSubtype="10">
                                  <p:stCondLst>
                                    <p:cond delay="0"/>
                                  </p:stCondLst>
                                  <p:childTnLst>
                                    <p:set>
                                      <p:cBhvr>
                                        <p:cTn id="14" dur="1" fill="hold">
                                          <p:stCondLst>
                                            <p:cond delay="0"/>
                                          </p:stCondLst>
                                        </p:cTn>
                                        <p:tgtEl>
                                          <p:spTgt spid="213"/>
                                        </p:tgtEl>
                                        <p:attrNameLst>
                                          <p:attrName>style.visibility</p:attrName>
                                        </p:attrNameLst>
                                      </p:cBhvr>
                                      <p:to>
                                        <p:strVal val="visible"/>
                                      </p:to>
                                    </p:set>
                                    <p:animEffect filter="checkerboard(across)" transition="in">
                                      <p:cBhvr additive="repl">
                                        <p:cTn id="15" dur="500"/>
                                        <p:tgtEl>
                                          <p:spTgt spid="213"/>
                                        </p:tgtEl>
                                      </p:cBhvr>
                                    </p:animEffect>
                                  </p:childTnLst>
                                </p:cTn>
                              </p:par>
                            </p:childTnLst>
                          </p:cTn>
                        </p:par>
                      </p:childTnLst>
                    </p:cTn>
                  </p:par>
                  <p:par>
                    <p:cTn id="16" fill="hold">
                      <p:stCondLst>
                        <p:cond delay="indefinite"/>
                      </p:stCondLst>
                      <p:childTnLst>
                        <p:par>
                          <p:cTn id="17" fill="hold">
                            <p:stCondLst>
                              <p:cond delay="0"/>
                            </p:stCondLst>
                            <p:childTnLst>
                              <p:par>
                                <p:cTn id="18" nodeType="clickEffect" fill="hold" presetClass="entr" presetID="9">
                                  <p:stCondLst>
                                    <p:cond delay="0"/>
                                  </p:stCondLst>
                                  <p:childTnLst>
                                    <p:set>
                                      <p:cBhvr>
                                        <p:cTn id="19" dur="1" fill="hold">
                                          <p:stCondLst>
                                            <p:cond delay="0"/>
                                          </p:stCondLst>
                                        </p:cTn>
                                        <p:tgtEl>
                                          <p:spTgt spid="215"/>
                                        </p:tgtEl>
                                        <p:attrNameLst>
                                          <p:attrName>style.visibility</p:attrName>
                                        </p:attrNameLst>
                                      </p:cBhvr>
                                      <p:to>
                                        <p:strVal val="visible"/>
                                      </p:to>
                                    </p:set>
                                    <p:animEffect filter="dissolve" transition="in">
                                      <p:cBhvr additive="repl">
                                        <p:cTn id="20" dur="500"/>
                                        <p:tgtEl>
                                          <p:spTgt spid="2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457200" y="1200240"/>
            <a:ext cx="8228880" cy="4525200"/>
          </a:xfrm>
          <a:prstGeom prst="rect">
            <a:avLst/>
          </a:prstGeom>
          <a:noFill/>
          <a:ln>
            <a:noFill/>
          </a:ln>
        </p:spPr>
        <p:style>
          <a:lnRef idx="0"/>
          <a:fillRef idx="0"/>
          <a:effectRef idx="0"/>
          <a:fontRef idx="minor"/>
        </p:style>
      </p:sp>
      <p:sp>
        <p:nvSpPr>
          <p:cNvPr id="221" name="CustomShape 2"/>
          <p:cNvSpPr/>
          <p:nvPr/>
        </p:nvSpPr>
        <p:spPr>
          <a:xfrm>
            <a:off x="773280" y="1359000"/>
            <a:ext cx="2824920" cy="721080"/>
          </a:xfrm>
          <a:prstGeom prst="rect">
            <a:avLst/>
          </a:prstGeom>
          <a:noFill/>
          <a:ln>
            <a:noFill/>
          </a:ln>
        </p:spPr>
        <p:style>
          <a:lnRef idx="0"/>
          <a:fillRef idx="0"/>
          <a:effectRef idx="0"/>
          <a:fontRef idx="minor"/>
        </p:style>
        <p:txBody>
          <a:bodyPr lIns="90000" rIns="90000" tIns="45000" bIns="45000"/>
          <a:p>
            <a:pPr algn="ctr">
              <a:lnSpc>
                <a:spcPct val="90000"/>
              </a:lnSpc>
              <a:spcBef>
                <a:spcPts val="901"/>
              </a:spcBef>
            </a:pPr>
            <a:r>
              <a:rPr b="1" i="1" lang="en-US" sz="1800" spc="-1" strike="noStrike">
                <a:solidFill>
                  <a:srgbClr val="00a4de"/>
                </a:solidFill>
                <a:latin typeface="Arial"/>
                <a:ea typeface="ＭＳ Ｐゴシック"/>
              </a:rPr>
              <a:t>12+ TBs</a:t>
            </a:r>
            <a:r>
              <a:rPr b="1" lang="en-US" sz="1300" spc="-1" strike="noStrike">
                <a:solidFill>
                  <a:srgbClr val="000000"/>
                </a:solidFill>
                <a:latin typeface="Arial"/>
                <a:ea typeface="ＭＳ Ｐゴシック"/>
              </a:rPr>
              <a:t> </a:t>
            </a:r>
            <a:br/>
            <a:r>
              <a:rPr b="1" lang="en-US" sz="1400" spc="-1" strike="noStrike">
                <a:solidFill>
                  <a:srgbClr val="075314"/>
                </a:solidFill>
                <a:latin typeface="Arial"/>
                <a:ea typeface="ＭＳ Ｐゴシック"/>
              </a:rPr>
              <a:t>of tweet data </a:t>
            </a:r>
            <a:br/>
            <a:r>
              <a:rPr b="1" lang="en-US" sz="1400" spc="-1" strike="noStrike">
                <a:solidFill>
                  <a:srgbClr val="075314"/>
                </a:solidFill>
                <a:latin typeface="Arial"/>
                <a:ea typeface="ＭＳ Ｐゴシック"/>
              </a:rPr>
              <a:t>every day</a:t>
            </a:r>
            <a:endParaRPr b="0" lang="en-US" sz="1400" spc="-1" strike="noStrike">
              <a:latin typeface="Arial"/>
            </a:endParaRPr>
          </a:p>
        </p:txBody>
      </p:sp>
      <p:sp>
        <p:nvSpPr>
          <p:cNvPr id="222" name="CustomShape 3"/>
          <p:cNvSpPr/>
          <p:nvPr/>
        </p:nvSpPr>
        <p:spPr>
          <a:xfrm>
            <a:off x="2138400" y="4549680"/>
            <a:ext cx="1324800" cy="721080"/>
          </a:xfrm>
          <a:prstGeom prst="rect">
            <a:avLst/>
          </a:prstGeom>
          <a:noFill/>
          <a:ln>
            <a:noFill/>
          </a:ln>
        </p:spPr>
        <p:style>
          <a:lnRef idx="0"/>
          <a:fillRef idx="0"/>
          <a:effectRef idx="0"/>
          <a:fontRef idx="minor"/>
        </p:style>
        <p:txBody>
          <a:bodyPr lIns="90000" rIns="90000" tIns="45000" bIns="45000"/>
          <a:p>
            <a:pPr algn="ctr">
              <a:lnSpc>
                <a:spcPct val="90000"/>
              </a:lnSpc>
              <a:spcBef>
                <a:spcPts val="901"/>
              </a:spcBef>
            </a:pPr>
            <a:r>
              <a:rPr b="1" i="1" lang="en-US" sz="1800" spc="-1" strike="noStrike">
                <a:solidFill>
                  <a:srgbClr val="00a4de"/>
                </a:solidFill>
                <a:latin typeface="Arial"/>
                <a:ea typeface="ＭＳ Ｐゴシック"/>
              </a:rPr>
              <a:t>25+ TBs </a:t>
            </a:r>
            <a:r>
              <a:rPr b="1" lang="en-US" sz="1400" spc="-1" strike="noStrike">
                <a:solidFill>
                  <a:srgbClr val="075314"/>
                </a:solidFill>
                <a:latin typeface="Arial"/>
                <a:ea typeface="ＭＳ Ｐゴシック"/>
              </a:rPr>
              <a:t>of</a:t>
            </a:r>
            <a:br/>
            <a:r>
              <a:rPr b="1" lang="en-US" sz="1400" spc="-1" strike="noStrike">
                <a:solidFill>
                  <a:srgbClr val="075314"/>
                </a:solidFill>
                <a:latin typeface="Arial"/>
                <a:ea typeface="ＭＳ Ｐゴシック"/>
              </a:rPr>
              <a:t>log data every day</a:t>
            </a:r>
            <a:endParaRPr b="0" lang="en-US" sz="1400" spc="-1" strike="noStrike">
              <a:latin typeface="Arial"/>
            </a:endParaRPr>
          </a:p>
        </p:txBody>
      </p:sp>
      <p:pic>
        <p:nvPicPr>
          <p:cNvPr id="223" name="Picture 1" descr=""/>
          <p:cNvPicPr/>
          <p:nvPr/>
        </p:nvPicPr>
        <p:blipFill>
          <a:blip r:embed="rId1"/>
          <a:stretch/>
        </p:blipFill>
        <p:spPr>
          <a:xfrm>
            <a:off x="750960" y="2036880"/>
            <a:ext cx="2783880" cy="2544120"/>
          </a:xfrm>
          <a:prstGeom prst="rect">
            <a:avLst/>
          </a:prstGeom>
          <a:ln>
            <a:noFill/>
          </a:ln>
        </p:spPr>
      </p:pic>
      <p:sp>
        <p:nvSpPr>
          <p:cNvPr id="224" name="CustomShape 4"/>
          <p:cNvSpPr/>
          <p:nvPr/>
        </p:nvSpPr>
        <p:spPr>
          <a:xfrm rot="16200000">
            <a:off x="-98280" y="3466800"/>
            <a:ext cx="1469160" cy="718920"/>
          </a:xfrm>
          <a:prstGeom prst="rect">
            <a:avLst/>
          </a:prstGeom>
          <a:noFill/>
          <a:ln>
            <a:noFill/>
          </a:ln>
        </p:spPr>
        <p:style>
          <a:lnRef idx="0"/>
          <a:fillRef idx="0"/>
          <a:effectRef idx="0"/>
          <a:fontRef idx="minor"/>
        </p:style>
        <p:txBody>
          <a:bodyPr lIns="90000" rIns="90000" tIns="45000" bIns="45000"/>
          <a:p>
            <a:pPr algn="ctr">
              <a:lnSpc>
                <a:spcPct val="90000"/>
              </a:lnSpc>
              <a:spcBef>
                <a:spcPts val="901"/>
              </a:spcBef>
            </a:pPr>
            <a:r>
              <a:rPr b="0" i="1" lang="en-US" sz="1800" spc="-1" strike="noStrike">
                <a:solidFill>
                  <a:srgbClr val="00a4de"/>
                </a:solidFill>
                <a:latin typeface="Calibri"/>
                <a:ea typeface="DejaVu Sans"/>
              </a:rPr>
              <a:t>? TBs </a:t>
            </a:r>
            <a:r>
              <a:rPr b="0" lang="en-US" sz="1400" spc="-1" strike="noStrike">
                <a:solidFill>
                  <a:srgbClr val="075314"/>
                </a:solidFill>
                <a:latin typeface="Calibri"/>
                <a:ea typeface="DejaVu Sans"/>
              </a:rPr>
              <a:t>of</a:t>
            </a:r>
            <a:br/>
            <a:r>
              <a:rPr b="0" lang="en-US" sz="1400" spc="-1" strike="noStrike">
                <a:solidFill>
                  <a:srgbClr val="075314"/>
                </a:solidFill>
                <a:latin typeface="Calibri"/>
                <a:ea typeface="DejaVu Sans"/>
              </a:rPr>
              <a:t>data every day</a:t>
            </a:r>
            <a:endParaRPr b="0" lang="en-US" sz="1400" spc="-1" strike="noStrike">
              <a:latin typeface="Arial"/>
            </a:endParaRPr>
          </a:p>
        </p:txBody>
      </p:sp>
      <p:grpSp>
        <p:nvGrpSpPr>
          <p:cNvPr id="225" name="Group 5"/>
          <p:cNvGrpSpPr/>
          <p:nvPr/>
        </p:nvGrpSpPr>
        <p:grpSpPr>
          <a:xfrm>
            <a:off x="376200" y="4638600"/>
            <a:ext cx="1637640" cy="1509120"/>
            <a:chOff x="376200" y="4638600"/>
            <a:chExt cx="1637640" cy="1509120"/>
          </a:xfrm>
        </p:grpSpPr>
        <p:pic>
          <p:nvPicPr>
            <p:cNvPr id="226" name="Picture 4" descr=""/>
            <p:cNvPicPr/>
            <p:nvPr/>
          </p:nvPicPr>
          <p:blipFill>
            <a:blip r:embed="rId2"/>
            <a:stretch/>
          </p:blipFill>
          <p:spPr>
            <a:xfrm>
              <a:off x="732240" y="5884560"/>
              <a:ext cx="793080" cy="263160"/>
            </a:xfrm>
            <a:prstGeom prst="rect">
              <a:avLst/>
            </a:prstGeom>
            <a:ln>
              <a:noFill/>
            </a:ln>
          </p:spPr>
        </p:pic>
        <p:pic>
          <p:nvPicPr>
            <p:cNvPr id="227" name="Picture 9" descr=""/>
            <p:cNvPicPr/>
            <p:nvPr/>
          </p:nvPicPr>
          <p:blipFill>
            <a:blip r:embed="rId3"/>
            <a:stretch/>
          </p:blipFill>
          <p:spPr>
            <a:xfrm>
              <a:off x="376200" y="4638600"/>
              <a:ext cx="1637640" cy="1237680"/>
            </a:xfrm>
            <a:prstGeom prst="rect">
              <a:avLst/>
            </a:prstGeom>
            <a:ln>
              <a:noFill/>
            </a:ln>
          </p:spPr>
        </p:pic>
      </p:grpSp>
      <p:sp>
        <p:nvSpPr>
          <p:cNvPr id="228" name="CustomShape 6"/>
          <p:cNvSpPr/>
          <p:nvPr/>
        </p:nvSpPr>
        <p:spPr>
          <a:xfrm rot="16200000">
            <a:off x="3103560" y="116640"/>
            <a:ext cx="5650920" cy="6333480"/>
          </a:xfrm>
          <a:prstGeom prst="trapezoid">
            <a:avLst>
              <a:gd name="adj" fmla="val 28745"/>
            </a:avLst>
          </a:prstGeom>
          <a:solidFill>
            <a:srgbClr val="7889fb">
              <a:alpha val="10000"/>
            </a:srgbClr>
          </a:solidFill>
          <a:ln w="9360">
            <a:noFill/>
          </a:ln>
        </p:spPr>
        <p:style>
          <a:lnRef idx="0"/>
          <a:fillRef idx="0"/>
          <a:effectRef idx="0"/>
          <a:fontRef idx="minor"/>
        </p:style>
      </p:sp>
      <p:grpSp>
        <p:nvGrpSpPr>
          <p:cNvPr id="229" name="Group 7"/>
          <p:cNvGrpSpPr/>
          <p:nvPr/>
        </p:nvGrpSpPr>
        <p:grpSpPr>
          <a:xfrm>
            <a:off x="3886200" y="627120"/>
            <a:ext cx="5336640" cy="5902200"/>
            <a:chOff x="3886200" y="627120"/>
            <a:chExt cx="5336640" cy="5902200"/>
          </a:xfrm>
        </p:grpSpPr>
        <p:grpSp>
          <p:nvGrpSpPr>
            <p:cNvPr id="230" name="Group 8"/>
            <p:cNvGrpSpPr/>
            <p:nvPr/>
          </p:nvGrpSpPr>
          <p:grpSpPr>
            <a:xfrm>
              <a:off x="3897360" y="627120"/>
              <a:ext cx="5325480" cy="5898240"/>
              <a:chOff x="3897360" y="627120"/>
              <a:chExt cx="5325480" cy="5898240"/>
            </a:xfrm>
          </p:grpSpPr>
          <p:pic>
            <p:nvPicPr>
              <p:cNvPr id="231" name="Picture 40" descr=""/>
              <p:cNvPicPr/>
              <p:nvPr/>
            </p:nvPicPr>
            <p:blipFill>
              <a:blip r:embed="rId4"/>
              <a:stretch/>
            </p:blipFill>
            <p:spPr>
              <a:xfrm rot="675000">
                <a:off x="7257960" y="742320"/>
                <a:ext cx="942120" cy="1264680"/>
              </a:xfrm>
              <a:prstGeom prst="rect">
                <a:avLst/>
              </a:prstGeom>
              <a:ln>
                <a:noFill/>
              </a:ln>
            </p:spPr>
          </p:pic>
          <p:pic>
            <p:nvPicPr>
              <p:cNvPr id="232" name="Picture 1" descr=""/>
              <p:cNvPicPr/>
              <p:nvPr/>
            </p:nvPicPr>
            <p:blipFill>
              <a:blip r:embed="rId5"/>
              <a:stretch/>
            </p:blipFill>
            <p:spPr>
              <a:xfrm>
                <a:off x="3897360" y="987480"/>
                <a:ext cx="4647600" cy="5191920"/>
              </a:xfrm>
              <a:prstGeom prst="rect">
                <a:avLst/>
              </a:prstGeom>
              <a:ln>
                <a:noFill/>
              </a:ln>
            </p:spPr>
          </p:pic>
          <p:sp>
            <p:nvSpPr>
              <p:cNvPr id="233" name="CustomShape 9"/>
              <p:cNvSpPr/>
              <p:nvPr/>
            </p:nvSpPr>
            <p:spPr>
              <a:xfrm>
                <a:off x="7958160" y="4454640"/>
                <a:ext cx="1264680" cy="2070720"/>
              </a:xfrm>
              <a:prstGeom prst="rect">
                <a:avLst/>
              </a:prstGeom>
              <a:noFill/>
              <a:ln>
                <a:noFill/>
              </a:ln>
            </p:spPr>
            <p:style>
              <a:lnRef idx="0"/>
              <a:fillRef idx="0"/>
              <a:effectRef idx="0"/>
              <a:fontRef idx="minor"/>
            </p:style>
            <p:txBody>
              <a:bodyPr lIns="228600" rIns="228600" tIns="228600" bIns="228600"/>
              <a:p>
                <a:pPr algn="r">
                  <a:lnSpc>
                    <a:spcPct val="100000"/>
                  </a:lnSpc>
                </a:pPr>
                <a:r>
                  <a:rPr b="0" i="1" lang="en-US" sz="1800" spc="-1" strike="noStrike">
                    <a:solidFill>
                      <a:srgbClr val="00a4de"/>
                    </a:solidFill>
                    <a:latin typeface="Calibri"/>
                    <a:ea typeface="DejaVu Sans"/>
                  </a:rPr>
                  <a:t>2+ billion</a:t>
                </a:r>
                <a:r>
                  <a:rPr b="0" lang="en-US" sz="1400" spc="-1" strike="noStrike">
                    <a:solidFill>
                      <a:srgbClr val="075314"/>
                    </a:solidFill>
                    <a:latin typeface="Calibri"/>
                    <a:ea typeface="DejaVu Sans"/>
                  </a:rPr>
                  <a:t> people on the Web by end 2011 </a:t>
                </a:r>
                <a:endParaRPr b="0" lang="en-US" sz="1400" spc="-1" strike="noStrike">
                  <a:latin typeface="Arial"/>
                </a:endParaRPr>
              </a:p>
            </p:txBody>
          </p:sp>
          <p:sp>
            <p:nvSpPr>
              <p:cNvPr id="234" name="CustomShape 10"/>
              <p:cNvSpPr/>
              <p:nvPr/>
            </p:nvSpPr>
            <p:spPr>
              <a:xfrm>
                <a:off x="4449600" y="811800"/>
                <a:ext cx="1996200" cy="1157760"/>
              </a:xfrm>
              <a:prstGeom prst="rect">
                <a:avLst/>
              </a:prstGeom>
              <a:noFill/>
              <a:ln>
                <a:noFill/>
              </a:ln>
            </p:spPr>
            <p:style>
              <a:lnRef idx="0"/>
              <a:fillRef idx="0"/>
              <a:effectRef idx="0"/>
              <a:fontRef idx="minor"/>
            </p:style>
            <p:txBody>
              <a:bodyPr lIns="228600" rIns="228600" tIns="228600" bIns="228600"/>
              <a:p>
                <a:pPr algn="ctr">
                  <a:lnSpc>
                    <a:spcPct val="100000"/>
                  </a:lnSpc>
                </a:pPr>
                <a:r>
                  <a:rPr b="0" i="1" lang="en-US" sz="1800" spc="-1" strike="noStrike">
                    <a:solidFill>
                      <a:srgbClr val="00a4de"/>
                    </a:solidFill>
                    <a:latin typeface="Calibri"/>
                    <a:ea typeface="DejaVu Sans"/>
                  </a:rPr>
                  <a:t>30 billion</a:t>
                </a:r>
                <a:r>
                  <a:rPr b="0" lang="en-US" sz="1400" spc="-1" strike="noStrike">
                    <a:solidFill>
                      <a:srgbClr val="075314"/>
                    </a:solidFill>
                    <a:latin typeface="Calibri"/>
                    <a:ea typeface="DejaVu Sans"/>
                  </a:rPr>
                  <a:t> RFID tags today</a:t>
                </a:r>
                <a:br/>
                <a:r>
                  <a:rPr b="0" lang="en-US" sz="1400" spc="-1" strike="noStrike">
                    <a:solidFill>
                      <a:srgbClr val="075314"/>
                    </a:solidFill>
                    <a:latin typeface="Calibri"/>
                    <a:ea typeface="DejaVu Sans"/>
                  </a:rPr>
                  <a:t> (1.3B in 2005)</a:t>
                </a:r>
                <a:endParaRPr b="0" lang="en-US" sz="1400" spc="-1" strike="noStrike">
                  <a:latin typeface="Arial"/>
                </a:endParaRPr>
              </a:p>
            </p:txBody>
          </p:sp>
          <p:sp>
            <p:nvSpPr>
              <p:cNvPr id="235" name="CustomShape 11"/>
              <p:cNvSpPr/>
              <p:nvPr/>
            </p:nvSpPr>
            <p:spPr>
              <a:xfrm>
                <a:off x="7899480" y="627120"/>
                <a:ext cx="1323360" cy="1857600"/>
              </a:xfrm>
              <a:prstGeom prst="rect">
                <a:avLst/>
              </a:prstGeom>
              <a:noFill/>
              <a:ln>
                <a:noFill/>
              </a:ln>
            </p:spPr>
            <p:style>
              <a:lnRef idx="0"/>
              <a:fillRef idx="0"/>
              <a:effectRef idx="0"/>
              <a:fontRef idx="minor"/>
            </p:style>
            <p:txBody>
              <a:bodyPr lIns="228600" rIns="228600" tIns="228600" bIns="228600"/>
              <a:p>
                <a:pPr algn="r">
                  <a:lnSpc>
                    <a:spcPct val="100000"/>
                  </a:lnSpc>
                </a:pPr>
                <a:r>
                  <a:rPr b="0" i="1" lang="en-US" sz="1800" spc="-1" strike="noStrike">
                    <a:solidFill>
                      <a:srgbClr val="00a4de"/>
                    </a:solidFill>
                    <a:latin typeface="Calibri"/>
                    <a:ea typeface="DejaVu Sans"/>
                  </a:rPr>
                  <a:t>4.6 billion</a:t>
                </a:r>
                <a:r>
                  <a:rPr b="0" lang="en-US" sz="1400" spc="-1" strike="noStrike">
                    <a:solidFill>
                      <a:srgbClr val="075314"/>
                    </a:solidFill>
                    <a:latin typeface="Calibri"/>
                    <a:ea typeface="DejaVu Sans"/>
                  </a:rPr>
                  <a:t> camera phones world wide</a:t>
                </a:r>
                <a:endParaRPr b="0" lang="en-US" sz="1400" spc="-1" strike="noStrike">
                  <a:latin typeface="Arial"/>
                </a:endParaRPr>
              </a:p>
            </p:txBody>
          </p:sp>
          <p:sp>
            <p:nvSpPr>
              <p:cNvPr id="236" name="CustomShape 12"/>
              <p:cNvSpPr/>
              <p:nvPr/>
            </p:nvSpPr>
            <p:spPr>
              <a:xfrm>
                <a:off x="7848720" y="2494080"/>
                <a:ext cx="1374120" cy="2254320"/>
              </a:xfrm>
              <a:prstGeom prst="rect">
                <a:avLst/>
              </a:prstGeom>
              <a:noFill/>
              <a:ln>
                <a:noFill/>
              </a:ln>
            </p:spPr>
            <p:style>
              <a:lnRef idx="0"/>
              <a:fillRef idx="0"/>
              <a:effectRef idx="0"/>
              <a:fontRef idx="minor"/>
            </p:style>
            <p:txBody>
              <a:bodyPr lIns="228600" rIns="228600" tIns="228600" bIns="228600"/>
              <a:p>
                <a:pPr algn="r">
                  <a:lnSpc>
                    <a:spcPct val="100000"/>
                  </a:lnSpc>
                </a:pPr>
                <a:r>
                  <a:rPr b="0" i="1" lang="en-US" sz="1800" spc="-1" strike="noStrike">
                    <a:solidFill>
                      <a:srgbClr val="00a4de"/>
                    </a:solidFill>
                    <a:latin typeface="Calibri"/>
                    <a:ea typeface="DejaVu Sans"/>
                  </a:rPr>
                  <a:t>100s of millions of GPS enabled</a:t>
                </a:r>
                <a:r>
                  <a:rPr b="0" lang="en-US" sz="1400" spc="-1" strike="noStrike">
                    <a:solidFill>
                      <a:srgbClr val="075314"/>
                    </a:solidFill>
                    <a:latin typeface="Calibri"/>
                    <a:ea typeface="DejaVu Sans"/>
                  </a:rPr>
                  <a:t> devices sold annually</a:t>
                </a:r>
                <a:endParaRPr b="0" lang="en-US" sz="1400" spc="-1" strike="noStrike">
                  <a:latin typeface="Arial"/>
                </a:endParaRPr>
              </a:p>
            </p:txBody>
          </p:sp>
        </p:grpSp>
        <p:sp>
          <p:nvSpPr>
            <p:cNvPr id="237" name="CustomShape 13"/>
            <p:cNvSpPr/>
            <p:nvPr/>
          </p:nvSpPr>
          <p:spPr>
            <a:xfrm>
              <a:off x="3886200" y="5372280"/>
              <a:ext cx="2374200" cy="1157040"/>
            </a:xfrm>
            <a:prstGeom prst="rect">
              <a:avLst/>
            </a:prstGeom>
            <a:noFill/>
            <a:ln>
              <a:noFill/>
            </a:ln>
          </p:spPr>
          <p:style>
            <a:lnRef idx="0"/>
            <a:fillRef idx="0"/>
            <a:effectRef idx="0"/>
            <a:fontRef idx="minor"/>
          </p:style>
          <p:txBody>
            <a:bodyPr lIns="228600" rIns="228600" tIns="228600" bIns="228600"/>
            <a:p>
              <a:pPr algn="ctr">
                <a:lnSpc>
                  <a:spcPct val="100000"/>
                </a:lnSpc>
              </a:pPr>
              <a:r>
                <a:rPr b="0" i="1" lang="en-US" sz="1800" spc="-1" strike="noStrike">
                  <a:solidFill>
                    <a:srgbClr val="00a4de"/>
                  </a:solidFill>
                  <a:latin typeface="Calibri"/>
                  <a:ea typeface="DejaVu Sans"/>
                </a:rPr>
                <a:t>76 million</a:t>
              </a:r>
              <a:r>
                <a:rPr b="0" lang="en-US" sz="1400" spc="-1" strike="noStrike">
                  <a:solidFill>
                    <a:srgbClr val="075314"/>
                  </a:solidFill>
                  <a:latin typeface="Calibri"/>
                  <a:ea typeface="DejaVu Sans"/>
                </a:rPr>
                <a:t> smart meters in 2009…</a:t>
              </a:r>
              <a:br/>
              <a:r>
                <a:rPr b="0" lang="en-US" sz="1400" spc="-1" strike="noStrike">
                  <a:solidFill>
                    <a:srgbClr val="075314"/>
                  </a:solidFill>
                  <a:latin typeface="Calibri"/>
                  <a:ea typeface="DejaVu Sans"/>
                </a:rPr>
                <a:t> 200M by 2014 </a:t>
              </a:r>
              <a:endParaRPr b="0" lang="en-US" sz="1400" spc="-1" strike="noStrike">
                <a:latin typeface="Arial"/>
              </a:endParaRPr>
            </a:p>
          </p:txBody>
        </p:sp>
      </p:grpSp>
      <p:sp>
        <p:nvSpPr>
          <p:cNvPr id="238" name="CustomShape 14"/>
          <p:cNvSpPr/>
          <p:nvPr/>
        </p:nvSpPr>
        <p:spPr>
          <a:xfrm rot="16200000">
            <a:off x="3255840" y="268920"/>
            <a:ext cx="5650920" cy="6333480"/>
          </a:xfrm>
          <a:prstGeom prst="trapezoid">
            <a:avLst>
              <a:gd name="adj" fmla="val 28745"/>
            </a:avLst>
          </a:prstGeom>
          <a:solidFill>
            <a:schemeClr val="tx2">
              <a:alpha val="10000"/>
            </a:schemeClr>
          </a:solidFill>
          <a:ln w="9360">
            <a:noFill/>
          </a:ln>
        </p:spPr>
        <p:style>
          <a:lnRef idx="0"/>
          <a:fillRef idx="0"/>
          <a:effectRef idx="0"/>
          <a:fontRef idx="minor"/>
        </p:style>
      </p:sp>
    </p:spTree>
  </p:cSld>
  <p:timing>
    <p:tnLst>
      <p:par>
        <p:cTn id="21" dur="indefinite" restart="never" nodeType="tmRoot">
          <p:childTnLst>
            <p:seq>
              <p:cTn id="22" dur="indefinite" nodeType="mainSeq">
                <p:childTnLst>
                  <p:par>
                    <p:cTn id="23" nodeType="clickEffect" fill="hold">
                      <p:stCondLst>
                        <p:cond delay="indefinite"/>
                      </p:stCondLst>
                      <p:childTnLst>
                        <p:par>
                          <p:cTn id="24" nodeType="withEffect" fill="hold">
                            <p:stCondLst>
                              <p:cond delay="0"/>
                            </p:stCondLst>
                            <p:childTnLst>
                              <p:par>
                                <p:cTn id="25" nodeType="clickEffect" fill="hold" presetClass="entr" presetID="1">
                                  <p:stCondLst>
                                    <p:cond delay="0"/>
                                  </p:stCondLst>
                                  <p:childTnLst>
                                    <p:set>
                                      <p:cBhvr>
                                        <p:cTn id="26" dur="1" fill="hold">
                                          <p:stCondLst>
                                            <p:cond delay="0"/>
                                          </p:stCondLst>
                                        </p:cTn>
                                        <p:tgtEl>
                                          <p:spTgt spid="221"/>
                                        </p:tgtEl>
                                        <p:attrNameLst>
                                          <p:attrName>style.visibility</p:attrName>
                                        </p:attrNameLst>
                                      </p:cBhvr>
                                      <p:to>
                                        <p:strVal val="visible"/>
                                      </p:to>
                                    </p:set>
                                  </p:childTnLst>
                                </p:cTn>
                              </p:par>
                            </p:childTnLst>
                          </p:cTn>
                        </p:par>
                      </p:childTnLst>
                    </p:cTn>
                  </p:par>
                  <p:par>
                    <p:cTn id="27" nodeType="clickEffect" fill="hold">
                      <p:stCondLst>
                        <p:cond delay="indefinite"/>
                      </p:stCondLst>
                      <p:childTnLst>
                        <p:par>
                          <p:cTn id="28" nodeType="withEffect" fill="hold">
                            <p:stCondLst>
                              <p:cond delay="0"/>
                            </p:stCondLst>
                            <p:childTnLst>
                              <p:par>
                                <p:cTn id="29" nodeType="clickEffect" fill="hold" presetClass="entr" presetID="1">
                                  <p:stCondLst>
                                    <p:cond delay="0"/>
                                  </p:stCondLst>
                                  <p:childTnLst>
                                    <p:set>
                                      <p:cBhvr>
                                        <p:cTn id="30" dur="1" fill="hold">
                                          <p:stCondLst>
                                            <p:cond delay="0"/>
                                          </p:stCondLst>
                                        </p:cTn>
                                        <p:tgtEl>
                                          <p:spTgt spid="222"/>
                                        </p:tgtEl>
                                        <p:attrNameLst>
                                          <p:attrName>style.visibility</p:attrName>
                                        </p:attrNameLst>
                                      </p:cBhvr>
                                      <p:to>
                                        <p:strVal val="visible"/>
                                      </p:to>
                                    </p:set>
                                  </p:childTnLst>
                                </p:cTn>
                              </p:par>
                            </p:childTnLst>
                          </p:cTn>
                        </p:par>
                      </p:childTnLst>
                    </p:cTn>
                  </p:par>
                  <p:par>
                    <p:cTn id="31" nodeType="clickEffect" fill="hold">
                      <p:stCondLst>
                        <p:cond delay="indefinite"/>
                      </p:stCondLst>
                      <p:childTnLst>
                        <p:par>
                          <p:cTn id="32" nodeType="withEffect" fill="hold">
                            <p:stCondLst>
                              <p:cond delay="0"/>
                            </p:stCondLst>
                            <p:childTnLst>
                              <p:par>
                                <p:cTn id="33" nodeType="clickEffect" fill="hold" presetClass="entr" presetID="1">
                                  <p:stCondLst>
                                    <p:cond delay="0"/>
                                  </p:stCondLst>
                                  <p:childTnLst>
                                    <p:set>
                                      <p:cBhvr>
                                        <p:cTn id="34" dur="1" fill="hold">
                                          <p:stCondLst>
                                            <p:cond delay="0"/>
                                          </p:stCondLst>
                                        </p:cTn>
                                        <p:tgtEl>
                                          <p:spTgt spid="224"/>
                                        </p:tgtEl>
                                        <p:attrNameLst>
                                          <p:attrName>style.visibility</p:attrName>
                                        </p:attrNameLst>
                                      </p:cBhvr>
                                      <p:to>
                                        <p:strVal val="visible"/>
                                      </p:to>
                                    </p:set>
                                  </p:childTnLst>
                                </p:cTn>
                              </p:par>
                            </p:childTnLst>
                          </p:cTn>
                        </p:par>
                        <p:par>
                          <p:cTn id="35" nodeType="afterEffect" fill="hold">
                            <p:stCondLst>
                              <p:cond delay="0"/>
                            </p:stCondLst>
                            <p:childTnLst>
                              <p:par>
                                <p:cTn id="36" nodeType="afterEffect" fill="hold" presetClass="entr" presetID="10">
                                  <p:stCondLst>
                                    <p:cond delay="0"/>
                                  </p:stCondLst>
                                  <p:childTnLst>
                                    <p:set>
                                      <p:cBhvr>
                                        <p:cTn id="37" dur="1" fill="hold">
                                          <p:stCondLst>
                                            <p:cond delay="0"/>
                                          </p:stCondLst>
                                        </p:cTn>
                                        <p:tgtEl>
                                          <p:spTgt spid="225"/>
                                        </p:tgtEl>
                                        <p:attrNameLst>
                                          <p:attrName>style.visibility</p:attrName>
                                        </p:attrNameLst>
                                      </p:cBhvr>
                                      <p:to>
                                        <p:strVal val="visible"/>
                                      </p:to>
                                    </p:set>
                                    <p:animEffect filter="fade" transition="in">
                                      <p:cBhvr additive="repl">
                                        <p:cTn id="38" dur="3000"/>
                                        <p:tgtEl>
                                          <p:spTgt spid="225"/>
                                        </p:tgtEl>
                                      </p:cBhvr>
                                    </p:animEffect>
                                  </p:childTnLst>
                                </p:cTn>
                              </p:par>
                            </p:childTnLst>
                          </p:cTn>
                        </p:par>
                      </p:childTnLst>
                    </p:cTn>
                  </p:par>
                  <p:par>
                    <p:cTn id="39" nodeType="clickEffect" fill="hold">
                      <p:stCondLst>
                        <p:cond delay="indefinite"/>
                      </p:stCondLst>
                      <p:childTnLst>
                        <p:par>
                          <p:cTn id="40" nodeType="withEffect" fill="hold">
                            <p:stCondLst>
                              <p:cond delay="0"/>
                            </p:stCondLst>
                            <p:childTnLst>
                              <p:par>
                                <p:cTn id="41" nodeType="clickEffect" fill="hold" presetClass="entr" presetID="22" presetSubtype="8">
                                  <p:stCondLst>
                                    <p:cond delay="0"/>
                                  </p:stCondLst>
                                  <p:childTnLst>
                                    <p:set>
                                      <p:cBhvr>
                                        <p:cTn id="42" dur="1" fill="hold">
                                          <p:stCondLst>
                                            <p:cond delay="0"/>
                                          </p:stCondLst>
                                        </p:cTn>
                                        <p:tgtEl>
                                          <p:spTgt spid="228"/>
                                        </p:tgtEl>
                                        <p:attrNameLst>
                                          <p:attrName>style.visibility</p:attrName>
                                        </p:attrNameLst>
                                      </p:cBhvr>
                                      <p:to>
                                        <p:strVal val="visible"/>
                                      </p:to>
                                    </p:set>
                                    <p:animEffect filter="wipe(left)" transition="in">
                                      <p:cBhvr additive="repl">
                                        <p:cTn id="43" dur="500"/>
                                        <p:tgtEl>
                                          <p:spTgt spid="228"/>
                                        </p:tgtEl>
                                      </p:cBhvr>
                                    </p:animEffect>
                                  </p:childTnLst>
                                </p:cTn>
                              </p:par>
                            </p:childTnLst>
                          </p:cTn>
                        </p:par>
                      </p:childTnLst>
                    </p:cTn>
                  </p:par>
                  <p:par>
                    <p:cTn id="44" nodeType="clickEffect" fill="hold">
                      <p:stCondLst>
                        <p:cond delay="indefinite"/>
                      </p:stCondLst>
                      <p:childTnLst>
                        <p:par>
                          <p:cTn id="45" nodeType="withEffect" fill="hold">
                            <p:stCondLst>
                              <p:cond delay="0"/>
                            </p:stCondLst>
                            <p:childTnLst>
                              <p:par>
                                <p:cTn id="46" nodeType="clickEffect" fill="hold" presetClass="entr" presetID="22" presetSubtype="8">
                                  <p:stCondLst>
                                    <p:cond delay="0"/>
                                  </p:stCondLst>
                                  <p:childTnLst>
                                    <p:set>
                                      <p:cBhvr>
                                        <p:cTn id="47" dur="1" fill="hold">
                                          <p:stCondLst>
                                            <p:cond delay="0"/>
                                          </p:stCondLst>
                                        </p:cTn>
                                        <p:tgtEl>
                                          <p:spTgt spid="238"/>
                                        </p:tgtEl>
                                        <p:attrNameLst>
                                          <p:attrName>style.visibility</p:attrName>
                                        </p:attrNameLst>
                                      </p:cBhvr>
                                      <p:to>
                                        <p:strVal val="visible"/>
                                      </p:to>
                                    </p:set>
                                    <p:animEffect filter="wipe(left)" transition="in">
                                      <p:cBhvr additive="repl">
                                        <p:cTn id="48" dur="500"/>
                                        <p:tgtEl>
                                          <p:spTgt spid="238"/>
                                        </p:tgtEl>
                                      </p:cBhvr>
                                    </p:animEffect>
                                  </p:childTnLst>
                                </p:cTn>
                              </p:par>
                              <p:par>
                                <p:cTn id="49" nodeType="withEffect" fill="hold" presetClass="entr" presetID="22" presetSubtype="8">
                                  <p:stCondLst>
                                    <p:cond delay="0"/>
                                  </p:stCondLst>
                                  <p:childTnLst>
                                    <p:set>
                                      <p:cBhvr>
                                        <p:cTn id="50" dur="1" fill="hold">
                                          <p:stCondLst>
                                            <p:cond delay="0"/>
                                          </p:stCondLst>
                                        </p:cTn>
                                        <p:tgtEl>
                                          <p:spTgt spid="229"/>
                                        </p:tgtEl>
                                        <p:attrNameLst>
                                          <p:attrName>style.visibility</p:attrName>
                                        </p:attrNameLst>
                                      </p:cBhvr>
                                      <p:to>
                                        <p:strVal val="visible"/>
                                      </p:to>
                                    </p:set>
                                    <p:animEffect filter="wipe(left)" transition="in">
                                      <p:cBhvr additive="repl">
                                        <p:cTn id="51" dur="1000"/>
                                        <p:tgtEl>
                                          <p:spTgt spid="2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Picture 2" descr=""/>
          <p:cNvPicPr/>
          <p:nvPr/>
        </p:nvPicPr>
        <p:blipFill>
          <a:blip r:embed="rId1"/>
          <a:stretch/>
        </p:blipFill>
        <p:spPr>
          <a:xfrm>
            <a:off x="0" y="501480"/>
            <a:ext cx="9143280" cy="5853960"/>
          </a:xfrm>
          <a:prstGeom prst="rect">
            <a:avLst/>
          </a:prstGeom>
          <a:ln w="9360">
            <a:noFill/>
          </a:ln>
        </p:spPr>
      </p:pic>
      <p:sp>
        <p:nvSpPr>
          <p:cNvPr id="240" name="CustomShape 1"/>
          <p:cNvSpPr/>
          <p:nvPr/>
        </p:nvSpPr>
        <p:spPr>
          <a:xfrm>
            <a:off x="0" y="6611760"/>
            <a:ext cx="2361600" cy="242280"/>
          </a:xfrm>
          <a:prstGeom prst="rect">
            <a:avLst/>
          </a:prstGeom>
          <a:noFill/>
          <a:ln w="9360">
            <a:noFill/>
          </a:ln>
        </p:spPr>
        <p:style>
          <a:lnRef idx="0"/>
          <a:fillRef idx="0"/>
          <a:effectRef idx="0"/>
          <a:fontRef idx="minor"/>
        </p:style>
        <p:txBody>
          <a:bodyPr lIns="90000" rIns="90000" tIns="45000" bIns="45000"/>
          <a:p>
            <a:pPr>
              <a:lnSpc>
                <a:spcPct val="100000"/>
              </a:lnSpc>
            </a:pPr>
            <a:r>
              <a:rPr b="0" lang="en-US" sz="1000" spc="-1" strike="noStrike">
                <a:solidFill>
                  <a:srgbClr val="ffffff"/>
                </a:solidFill>
                <a:latin typeface="Calibri"/>
                <a:ea typeface="DejaVu Sans"/>
              </a:rPr>
              <a:t>Maximilien Brice, © CERN</a:t>
            </a:r>
            <a:endParaRPr b="0" lang="en-US" sz="1000" spc="-1" strike="noStrike">
              <a:latin typeface="Arial"/>
            </a:endParaRPr>
          </a:p>
        </p:txBody>
      </p:sp>
      <p:sp>
        <p:nvSpPr>
          <p:cNvPr id="241" name="CustomShape 2"/>
          <p:cNvSpPr/>
          <p:nvPr/>
        </p:nvSpPr>
        <p:spPr>
          <a:xfrm>
            <a:off x="1676520" y="6400800"/>
            <a:ext cx="640008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CERN’s Large Hydron Collider (LHC) generates 15 PB a year </a:t>
            </a:r>
            <a:endParaRPr b="0" lang="en-US" sz="1800" spc="-1" strike="noStrike">
              <a:latin typeface="Arial"/>
            </a:endParaRPr>
          </a:p>
        </p:txBody>
      </p:sp>
    </p:spTree>
  </p:cSld>
  <p:timing>
    <p:tnLst>
      <p:par>
        <p:cTn id="52" dur="indefinite" restart="never" nodeType="tmRoot">
          <p:childTnLst>
            <p:seq>
              <p:cTn id="53"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Calibri"/>
              </a:rPr>
              <a:t>The Earthscope</a:t>
            </a:r>
            <a:endParaRPr b="0" lang="en-US" sz="4400" spc="-1" strike="noStrike">
              <a:latin typeface="Arial"/>
            </a:endParaRPr>
          </a:p>
        </p:txBody>
      </p:sp>
      <p:sp>
        <p:nvSpPr>
          <p:cNvPr id="243" name="CustomShape 2"/>
          <p:cNvSpPr/>
          <p:nvPr/>
        </p:nvSpPr>
        <p:spPr>
          <a:xfrm>
            <a:off x="76320" y="1447920"/>
            <a:ext cx="5409360" cy="4876200"/>
          </a:xfrm>
          <a:prstGeom prst="rect">
            <a:avLst/>
          </a:prstGeom>
          <a:noFill/>
          <a:ln>
            <a:noFill/>
          </a:ln>
        </p:spPr>
        <p:style>
          <a:lnRef idx="0"/>
          <a:fillRef idx="0"/>
          <a:effectRef idx="0"/>
          <a:fontRef idx="minor"/>
        </p:style>
        <p:txBody>
          <a:bodyPr lIns="90000" rIns="90000" tIns="45000" bIns="45000">
            <a:normAutofit/>
          </a:bodyPr>
          <a:p>
            <a:pPr marL="182880" indent="-182160">
              <a:lnSpc>
                <a:spcPct val="100000"/>
              </a:lnSpc>
              <a:spcBef>
                <a:spcPts val="641"/>
              </a:spcBef>
              <a:buClr>
                <a:srgbClr val="000000"/>
              </a:buClr>
              <a:buFont typeface="Arial"/>
              <a:buChar char="•"/>
            </a:pPr>
            <a:r>
              <a:rPr b="0" lang="en-US" sz="3200" spc="-1" strike="noStrike">
                <a:solidFill>
                  <a:srgbClr val="000000"/>
                </a:solidFill>
                <a:latin typeface="Calibri"/>
              </a:rPr>
              <a:t>The Earthscope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(http://www.msnbc.msn.com/id/44363598/ns/technology_and_science-future_of_technology/#.TmetOdQ--uI)</a:t>
            </a:r>
            <a:endParaRPr b="0" lang="en-US" sz="3200" spc="-1" strike="noStrike">
              <a:latin typeface="Arial"/>
            </a:endParaRPr>
          </a:p>
          <a:p>
            <a:pPr>
              <a:lnSpc>
                <a:spcPct val="100000"/>
              </a:lnSpc>
              <a:spcBef>
                <a:spcPts val="641"/>
              </a:spcBef>
            </a:pPr>
            <a:endParaRPr b="0" lang="en-US" sz="3200" spc="-1" strike="noStrike">
              <a:latin typeface="Arial"/>
            </a:endParaRPr>
          </a:p>
        </p:txBody>
      </p:sp>
      <p:sp>
        <p:nvSpPr>
          <p:cNvPr id="244" name="CustomShape 3"/>
          <p:cNvSpPr/>
          <p:nvPr/>
        </p:nvSpPr>
        <p:spPr>
          <a:xfrm>
            <a:off x="-14760" y="-320040"/>
            <a:ext cx="470520" cy="63900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latin typeface="Calibri"/>
                <a:ea typeface="DejaVu Sans"/>
              </a:rPr>
              <a:t>1. </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  </a:t>
            </a:r>
            <a:endParaRPr b="0" lang="en-US" sz="1800" spc="-1" strike="noStrike">
              <a:latin typeface="Arial"/>
            </a:endParaRPr>
          </a:p>
        </p:txBody>
      </p:sp>
      <p:pic>
        <p:nvPicPr>
          <p:cNvPr id="245" name="Picture 2" descr=""/>
          <p:cNvPicPr/>
          <p:nvPr/>
        </p:nvPicPr>
        <p:blipFill>
          <a:blip r:embed="rId1"/>
          <a:stretch/>
        </p:blipFill>
        <p:spPr>
          <a:xfrm>
            <a:off x="5791320" y="1828800"/>
            <a:ext cx="2932920" cy="3494880"/>
          </a:xfrm>
          <a:prstGeom prst="rect">
            <a:avLst/>
          </a:prstGeom>
          <a:ln>
            <a:noFill/>
          </a:ln>
        </p:spPr>
      </p:pic>
    </p:spTree>
  </p:cSld>
  <p:timing>
    <p:tnLst>
      <p:par>
        <p:cTn id="54" dur="indefinite" restart="never" nodeType="tmRoot">
          <p:childTnLst>
            <p:seq>
              <p:cTn id="55"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Calibri"/>
              </a:rPr>
              <a:t>Variety (Complexity) </a:t>
            </a:r>
            <a:endParaRPr b="0" lang="en-US" sz="4400" spc="-1" strike="noStrike">
              <a:latin typeface="Arial"/>
            </a:endParaRPr>
          </a:p>
        </p:txBody>
      </p:sp>
      <p:sp>
        <p:nvSpPr>
          <p:cNvPr id="247" name="CustomShape 2"/>
          <p:cNvSpPr/>
          <p:nvPr/>
        </p:nvSpPr>
        <p:spPr>
          <a:xfrm>
            <a:off x="124200" y="1707840"/>
            <a:ext cx="5285160" cy="4006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Relational Data (Tables/Transaction/Legacy Data)</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Text Data (Web)</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Semi-structured Data (XML)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Graph Data</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Social Network, Semantic Web (RDF), … </a:t>
            </a:r>
            <a:endParaRPr b="0" lang="en-US" sz="2800" spc="-1" strike="noStrike">
              <a:latin typeface="Arial"/>
            </a:endParaRPr>
          </a:p>
          <a:p>
            <a:pPr marL="457200">
              <a:lnSpc>
                <a:spcPct val="100000"/>
              </a:lnSpc>
              <a:spcBef>
                <a:spcPts val="561"/>
              </a:spcBef>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Streaming Data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You can only scan the data once</a:t>
            </a:r>
            <a:endParaRPr b="0" lang="en-US" sz="2800" spc="-1" strike="noStrike">
              <a:latin typeface="Arial"/>
            </a:endParaRPr>
          </a:p>
          <a:p>
            <a:pPr>
              <a:lnSpc>
                <a:spcPct val="100000"/>
              </a:lnSpc>
              <a:spcBef>
                <a:spcPts val="641"/>
              </a:spcBef>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A single application can be generating/collecting many types of data  </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Big Public Data (online, weather, finance, etc)  </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p:txBody>
      </p:sp>
      <p:pic>
        <p:nvPicPr>
          <p:cNvPr id="248" name="Picture 3" descr=""/>
          <p:cNvPicPr/>
          <p:nvPr/>
        </p:nvPicPr>
        <p:blipFill>
          <a:blip r:embed="rId1"/>
          <a:stretch/>
        </p:blipFill>
        <p:spPr>
          <a:xfrm>
            <a:off x="7283160" y="1860480"/>
            <a:ext cx="1126440" cy="1122840"/>
          </a:xfrm>
          <a:prstGeom prst="rect">
            <a:avLst/>
          </a:prstGeom>
          <a:ln>
            <a:noFill/>
          </a:ln>
        </p:spPr>
      </p:pic>
      <p:pic>
        <p:nvPicPr>
          <p:cNvPr id="249" name="Picture 4" descr=""/>
          <p:cNvPicPr/>
          <p:nvPr/>
        </p:nvPicPr>
        <p:blipFill>
          <a:blip r:embed="rId2"/>
          <a:stretch/>
        </p:blipFill>
        <p:spPr>
          <a:xfrm>
            <a:off x="5514480" y="1860480"/>
            <a:ext cx="1558800" cy="1168920"/>
          </a:xfrm>
          <a:prstGeom prst="rect">
            <a:avLst/>
          </a:prstGeom>
          <a:ln>
            <a:noFill/>
          </a:ln>
        </p:spPr>
      </p:pic>
      <p:pic>
        <p:nvPicPr>
          <p:cNvPr id="250" name="Picture 5" descr=""/>
          <p:cNvPicPr/>
          <p:nvPr/>
        </p:nvPicPr>
        <p:blipFill>
          <a:blip r:embed="rId3"/>
          <a:stretch/>
        </p:blipFill>
        <p:spPr>
          <a:xfrm>
            <a:off x="7457760" y="3311280"/>
            <a:ext cx="1175040" cy="899640"/>
          </a:xfrm>
          <a:prstGeom prst="rect">
            <a:avLst/>
          </a:prstGeom>
          <a:ln>
            <a:noFill/>
          </a:ln>
        </p:spPr>
      </p:pic>
      <p:pic>
        <p:nvPicPr>
          <p:cNvPr id="251" name="Picture 6" descr=""/>
          <p:cNvPicPr/>
          <p:nvPr/>
        </p:nvPicPr>
        <p:blipFill>
          <a:blip r:embed="rId4"/>
          <a:stretch/>
        </p:blipFill>
        <p:spPr>
          <a:xfrm>
            <a:off x="6841800" y="4400280"/>
            <a:ext cx="1791000" cy="1056600"/>
          </a:xfrm>
          <a:prstGeom prst="rect">
            <a:avLst/>
          </a:prstGeom>
          <a:ln>
            <a:noFill/>
          </a:ln>
        </p:spPr>
      </p:pic>
      <p:pic>
        <p:nvPicPr>
          <p:cNvPr id="252" name="Picture 7" descr=""/>
          <p:cNvPicPr/>
          <p:nvPr/>
        </p:nvPicPr>
        <p:blipFill>
          <a:blip r:embed="rId5"/>
          <a:stretch/>
        </p:blipFill>
        <p:spPr>
          <a:xfrm>
            <a:off x="5693400" y="3195720"/>
            <a:ext cx="1588680" cy="1203840"/>
          </a:xfrm>
          <a:prstGeom prst="rect">
            <a:avLst/>
          </a:prstGeom>
          <a:ln>
            <a:noFill/>
          </a:ln>
        </p:spPr>
      </p:pic>
      <p:pic>
        <p:nvPicPr>
          <p:cNvPr id="253" name="Picture 8" descr=""/>
          <p:cNvPicPr/>
          <p:nvPr/>
        </p:nvPicPr>
        <p:blipFill>
          <a:blip r:embed="rId6"/>
          <a:stretch/>
        </p:blipFill>
        <p:spPr>
          <a:xfrm>
            <a:off x="5314320" y="4617000"/>
            <a:ext cx="1526760" cy="1233720"/>
          </a:xfrm>
          <a:prstGeom prst="rect">
            <a:avLst/>
          </a:prstGeom>
          <a:ln>
            <a:noFill/>
          </a:ln>
        </p:spPr>
      </p:pic>
      <p:sp>
        <p:nvSpPr>
          <p:cNvPr id="254" name="CustomShape 3"/>
          <p:cNvSpPr/>
          <p:nvPr/>
        </p:nvSpPr>
        <p:spPr>
          <a:xfrm>
            <a:off x="6553080" y="6356520"/>
            <a:ext cx="213300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7D97F60C-AD22-415C-B278-B1A947DA437F}" type="slidenum">
              <a:rPr b="0" lang="en-US" sz="1200" spc="-1" strike="noStrike">
                <a:solidFill>
                  <a:srgbClr val="8b8b8b"/>
                </a:solidFill>
                <a:latin typeface="Calibri"/>
              </a:rPr>
              <a:t>&lt;number&gt;</a:t>
            </a:fld>
            <a:endParaRPr b="0" lang="en-US" sz="1200" spc="-1" strike="noStrike">
              <a:latin typeface="Arial"/>
            </a:endParaRPr>
          </a:p>
        </p:txBody>
      </p:sp>
      <p:sp>
        <p:nvSpPr>
          <p:cNvPr id="255" name="CustomShape 4"/>
          <p:cNvSpPr/>
          <p:nvPr/>
        </p:nvSpPr>
        <p:spPr>
          <a:xfrm>
            <a:off x="533520" y="5943600"/>
            <a:ext cx="4415400" cy="730440"/>
          </a:xfrm>
          <a:prstGeom prst="rect">
            <a:avLst/>
          </a:prstGeom>
          <a:solidFill>
            <a:srgbClr val="fdffc5"/>
          </a:solidFill>
          <a:ln>
            <a:solidFill>
              <a:schemeClr val="tx1"/>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0000ff"/>
                </a:solidFill>
                <a:latin typeface="Calibri"/>
                <a:ea typeface="DejaVu Sans"/>
              </a:rPr>
              <a:t>To extract knowledge</a:t>
            </a:r>
            <a:r>
              <a:rPr b="0" lang="en-US" sz="1800" spc="-1" strike="noStrike">
                <a:solidFill>
                  <a:srgbClr val="0000ff"/>
                </a:solidFill>
                <a:latin typeface="Wingdings"/>
                <a:ea typeface="DejaVu Sans"/>
              </a:rPr>
              <a:t></a:t>
            </a:r>
            <a:r>
              <a:rPr b="0" lang="en-US" sz="1800" spc="-1" strike="noStrike">
                <a:solidFill>
                  <a:srgbClr val="0000ff"/>
                </a:solidFill>
                <a:latin typeface="Calibri"/>
                <a:ea typeface="DejaVu Sans"/>
              </a:rPr>
              <a:t> all these types of data need to linked together</a:t>
            </a:r>
            <a:endParaRPr b="0" lang="en-US" sz="1800" spc="-1" strike="noStrike">
              <a:latin typeface="Arial"/>
            </a:endParaRPr>
          </a:p>
        </p:txBody>
      </p:sp>
    </p:spTree>
  </p:cSld>
  <p:timing>
    <p:tnLst>
      <p:par>
        <p:cTn id="56" dur="indefinite" restart="never" nodeType="tmRoot">
          <p:childTnLst>
            <p:seq>
              <p:cTn id="57" dur="indefinite" nodeType="mainSeq">
                <p:childTnLst>
                  <p:par>
                    <p:cTn id="58" fill="hold">
                      <p:stCondLst>
                        <p:cond delay="indefinite"/>
                      </p:stCondLst>
                      <p:childTnLst>
                        <p:par>
                          <p:cTn id="59" fill="hold">
                            <p:stCondLst>
                              <p:cond delay="0"/>
                            </p:stCondLst>
                            <p:childTnLst>
                              <p:par>
                                <p:cTn id="60" nodeType="clickEffect" fill="hold" presetClass="entr" presetID="5" presetSubtype="10">
                                  <p:stCondLst>
                                    <p:cond delay="0"/>
                                  </p:stCondLst>
                                  <p:childTnLst>
                                    <p:set>
                                      <p:cBhvr>
                                        <p:cTn id="61" dur="1" fill="hold">
                                          <p:stCondLst>
                                            <p:cond delay="0"/>
                                          </p:stCondLst>
                                        </p:cTn>
                                        <p:tgtEl>
                                          <p:spTgt spid="255"/>
                                        </p:tgtEl>
                                        <p:attrNameLst>
                                          <p:attrName>style.visibility</p:attrName>
                                        </p:attrNameLst>
                                      </p:cBhvr>
                                      <p:to>
                                        <p:strVal val="visible"/>
                                      </p:to>
                                    </p:set>
                                    <p:animEffect filter="checkerboard(across)" transition="in">
                                      <p:cBhvr additive="repl">
                                        <p:cTn id="62" dur="500"/>
                                        <p:tgtEl>
                                          <p:spTgt spid="2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310</TotalTime>
  <Application>LibreOffice/6.0.6.2$Linux_X86_64 LibreOffice_project/00m0$Build-2</Application>
  <Words>2157</Words>
  <Paragraphs>427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2012-01-12T20:50:20Z</dcterms:created>
  <dc:creator>Jin</dc:creator>
  <dc:description/>
  <dc:language>en-US</dc:language>
  <cp:lastModifiedBy/>
  <dcterms:modified xsi:type="dcterms:W3CDTF">2018-11-03T22:40:54Z</dcterms:modified>
  <cp:revision>53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47</vt:i4>
  </property>
</Properties>
</file>